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44"/>
  </p:notesMasterIdLst>
  <p:sldIdLst>
    <p:sldId id="699" r:id="rId6"/>
    <p:sldId id="760" r:id="rId7"/>
    <p:sldId id="772" r:id="rId8"/>
    <p:sldId id="797" r:id="rId9"/>
    <p:sldId id="798" r:id="rId10"/>
    <p:sldId id="767" r:id="rId11"/>
    <p:sldId id="276" r:id="rId12"/>
    <p:sldId id="277" r:id="rId13"/>
    <p:sldId id="278" r:id="rId14"/>
    <p:sldId id="690" r:id="rId15"/>
    <p:sldId id="795" r:id="rId16"/>
    <p:sldId id="800" r:id="rId17"/>
    <p:sldId id="801" r:id="rId18"/>
    <p:sldId id="784" r:id="rId19"/>
    <p:sldId id="826" r:id="rId20"/>
    <p:sldId id="785" r:id="rId21"/>
    <p:sldId id="821" r:id="rId22"/>
    <p:sldId id="810" r:id="rId23"/>
    <p:sldId id="786" r:id="rId24"/>
    <p:sldId id="820" r:id="rId25"/>
    <p:sldId id="812" r:id="rId26"/>
    <p:sldId id="815" r:id="rId27"/>
    <p:sldId id="814" r:id="rId28"/>
    <p:sldId id="793" r:id="rId29"/>
    <p:sldId id="813" r:id="rId30"/>
    <p:sldId id="811" r:id="rId31"/>
    <p:sldId id="805" r:id="rId32"/>
    <p:sldId id="806" r:id="rId33"/>
    <p:sldId id="819" r:id="rId34"/>
    <p:sldId id="816" r:id="rId35"/>
    <p:sldId id="818" r:id="rId36"/>
    <p:sldId id="825" r:id="rId37"/>
    <p:sldId id="808" r:id="rId38"/>
    <p:sldId id="822" r:id="rId39"/>
    <p:sldId id="823" r:id="rId40"/>
    <p:sldId id="809" r:id="rId41"/>
    <p:sldId id="824" r:id="rId42"/>
    <p:sldId id="275" r:id="rId43"/>
  </p:sldIdLst>
  <p:sldSz cx="12192000" cy="6858000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67B4"/>
    <a:srgbClr val="4166AE"/>
    <a:srgbClr val="171719"/>
    <a:srgbClr val="181619"/>
    <a:srgbClr val="7F7F7F"/>
    <a:srgbClr val="4A9B82"/>
    <a:srgbClr val="C0452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47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4BB44-66E1-489B-A577-4C5D043A9797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9C64A-10F3-45B3-8E67-C0AE0213E6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6141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9C64A-10F3-45B3-8E67-C0AE0213E6C1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5937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9C64A-10F3-45B3-8E67-C0AE0213E6C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3268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80CEA-35AE-C65B-18FA-FEE2BF4C68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DF883-7B43-FC33-B43D-D9F183D48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CF0A1-2898-BEB2-A993-5AE34D488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74264-2479-64F6-CD94-FAFF13687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BC9D3E-5A8A-724F-539D-55E45A0D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24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BA227-53D4-B4D4-75BE-661DEF2F2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BDFB9A-4896-BFE0-4D06-989FACC6D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6CBA1-7E4B-BBCE-CC8C-5AF63BAB8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8A5097-9B30-F844-8B21-0DDAEADEA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A7BE4-C63D-3455-B0E8-386E9A713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942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47AAA7-F286-EB34-F63C-6244162499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4FA686-639B-7DE7-3547-AC90387576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74767-C9E5-3ECF-4DDC-A15D0FF74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D2122-E082-06C0-2E69-786BA8946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2717F-F6B9-F556-F53A-E3F6F988D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6693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30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796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90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0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48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00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207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901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00C0F-16C4-A3BD-8133-716C9C049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10FAE-9B8D-76E9-109C-FFC229C15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D0755-A1F0-0E01-177C-A79414602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F142F-3313-2E3C-CE76-8A56B12C3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C6D9C-AD7E-9344-A37B-5D152263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7593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31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8822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164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4A5EB-2B2B-B195-DDB2-37B1E2EE0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6B22B0-350B-0E6B-400D-C826D5862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7F72B-EEEA-C10B-4AE1-C734A1B60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91BA9-600C-DE63-D886-8F4BD591D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24F95-ABCE-7B4D-7FEE-27BC41728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438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45725-E868-9B52-243B-C24DE75B3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BF61C-EF21-ED50-7A79-59B1D9ADDA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698681-5115-972F-9EDF-C78AC635C9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DE9CE-84A2-2994-3751-EAD9A9201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D1E02B-4EAD-BA65-B2EF-E72BC46BA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75EE4-CE96-D3DD-A9DA-FE5278A5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2010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E7AED-A60C-45E1-A9E2-D10DCE73C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D4D6C-62C6-3E2A-6FFF-92C9F2B98C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EB17C2-9283-5327-5535-4A2FE6C9F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6A128B-DA31-A461-1F19-57A88D7887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14477-3FC1-4C6E-35AA-50FFF922B4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717A61-F190-24C2-7CDF-6F8B55D85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206C13-F49D-81E7-3426-099516F85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7131FE-29D0-B141-8DF8-38EB9CC5D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2593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BA1BE-AD20-DE1C-4735-B6D850820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F14BB3-4B90-1F28-5F6B-A3AF7C5A9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887AD2-EA02-0CA7-8868-54882E7DA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475852-6A36-6C37-CB39-2E86F4937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1826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3B865F-4E3D-63D1-03CB-AF7AEE7C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F8985B-782F-0D92-34D2-0FCD4075E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B55891-E2A9-374C-7FC6-A1E8A77F3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7672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DC20B-B6D2-E229-8B0F-B04AB2889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7A970-380A-1341-DE48-A1F88D8E1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CFC104-E5E9-0CB1-0FCA-218577EE5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69144-F912-18F5-4359-B4E0616EF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15459C-BA24-6CE0-891C-AEF9B2038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C2ACF2-F3BE-AE07-8D61-B6074341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7245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9449C-CE34-6E2F-D903-7D0AA0E8E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8E9A40-16A4-51F6-CB62-48D373F388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E0BC04-3DC0-507F-8877-66AF37D0A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AF20E7-82F3-C3BD-7FE4-8E58A6144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72FD-8E66-3316-23BD-F5537FF97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77D9F9-7130-688A-95DF-BC11302EC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967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024A88-D88E-31BB-AE15-6F2D00F97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956CC4-D82A-D69C-569A-59420A58D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E853DB-5F32-7C43-B466-82205B9398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80A63C-7BCA-4D31-9D88-681D4DACD5E8}" type="datetimeFigureOut">
              <a:rPr lang="en-AU" smtClean="0"/>
              <a:t>6/08/2026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0C8E4-41C1-CA20-F14B-707EFF7831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40F226-6B31-BEDF-3526-97566A5402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CF258B-AE70-44D8-AE48-CC123F3CB6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85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275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12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15.pn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1RwJbhkCA58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6.svg"/><Relationship Id="rId18" Type="http://schemas.openxmlformats.org/officeDocument/2006/relationships/image" Target="../media/image31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svg"/><Relationship Id="rId17" Type="http://schemas.openxmlformats.org/officeDocument/2006/relationships/image" Target="../media/image30.svg"/><Relationship Id="rId2" Type="http://schemas.openxmlformats.org/officeDocument/2006/relationships/image" Target="../media/image15.png"/><Relationship Id="rId16" Type="http://schemas.openxmlformats.org/officeDocument/2006/relationships/image" Target="../media/image2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svg"/><Relationship Id="rId14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18.svg"/><Relationship Id="rId3" Type="http://schemas.openxmlformats.org/officeDocument/2006/relationships/image" Target="../media/image24.svg"/><Relationship Id="rId7" Type="http://schemas.openxmlformats.org/officeDocument/2006/relationships/image" Target="../media/image20.svg"/><Relationship Id="rId12" Type="http://schemas.openxmlformats.org/officeDocument/2006/relationships/image" Target="../media/image33.svg"/><Relationship Id="rId17" Type="http://schemas.openxmlformats.org/officeDocument/2006/relationships/image" Target="../media/image23.svg"/><Relationship Id="rId2" Type="http://schemas.openxmlformats.org/officeDocument/2006/relationships/image" Target="../media/image15.png"/><Relationship Id="rId16" Type="http://schemas.openxmlformats.org/officeDocument/2006/relationships/image" Target="../media/image2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2.svg"/><Relationship Id="rId5" Type="http://schemas.openxmlformats.org/officeDocument/2006/relationships/image" Target="../media/image28.svg"/><Relationship Id="rId15" Type="http://schemas.openxmlformats.org/officeDocument/2006/relationships/image" Target="../media/image21.sv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svg"/><Relationship Id="rId1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t="164" b="16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576879" y="464920"/>
            <a:ext cx="8086725" cy="1219749"/>
            <a:chOff x="0" y="0"/>
            <a:chExt cx="2759318" cy="43419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59318" cy="434198"/>
            </a:xfrm>
            <a:custGeom>
              <a:avLst/>
              <a:gdLst/>
              <a:ahLst/>
              <a:cxnLst/>
              <a:rect l="l" t="t" r="r" b="b"/>
              <a:pathLst>
                <a:path w="2759318" h="434198">
                  <a:moveTo>
                    <a:pt x="55610" y="0"/>
                  </a:moveTo>
                  <a:lnTo>
                    <a:pt x="2703708" y="0"/>
                  </a:lnTo>
                  <a:cubicBezTo>
                    <a:pt x="2734420" y="0"/>
                    <a:pt x="2759318" y="24898"/>
                    <a:pt x="2759318" y="55610"/>
                  </a:cubicBezTo>
                  <a:lnTo>
                    <a:pt x="2759318" y="378588"/>
                  </a:lnTo>
                  <a:cubicBezTo>
                    <a:pt x="2759318" y="393337"/>
                    <a:pt x="2753459" y="407482"/>
                    <a:pt x="2743030" y="417911"/>
                  </a:cubicBezTo>
                  <a:cubicBezTo>
                    <a:pt x="2732601" y="428340"/>
                    <a:pt x="2718456" y="434198"/>
                    <a:pt x="2703708" y="434198"/>
                  </a:cubicBezTo>
                  <a:lnTo>
                    <a:pt x="55610" y="434198"/>
                  </a:lnTo>
                  <a:cubicBezTo>
                    <a:pt x="40861" y="434198"/>
                    <a:pt x="26717" y="428340"/>
                    <a:pt x="16288" y="417911"/>
                  </a:cubicBezTo>
                  <a:cubicBezTo>
                    <a:pt x="5859" y="407482"/>
                    <a:pt x="0" y="393337"/>
                    <a:pt x="0" y="378588"/>
                  </a:cubicBezTo>
                  <a:lnTo>
                    <a:pt x="0" y="55610"/>
                  </a:lnTo>
                  <a:cubicBezTo>
                    <a:pt x="0" y="40861"/>
                    <a:pt x="5859" y="26717"/>
                    <a:pt x="16288" y="16288"/>
                  </a:cubicBezTo>
                  <a:cubicBezTo>
                    <a:pt x="26717" y="5859"/>
                    <a:pt x="40861" y="0"/>
                    <a:pt x="5561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23825"/>
              <a:ext cx="2759318" cy="558023"/>
            </a:xfrm>
            <a:prstGeom prst="rect">
              <a:avLst/>
            </a:prstGeom>
          </p:spPr>
          <p:txBody>
            <a:bodyPr lIns="25043" tIns="25043" rIns="25043" bIns="25043" rtlCol="0" anchor="ctr"/>
            <a:lstStyle/>
            <a:p>
              <a:pPr algn="ctr">
                <a:lnSpc>
                  <a:spcPts val="2223"/>
                </a:lnSpc>
              </a:pPr>
              <a:endParaRPr sz="1200"/>
            </a:p>
          </p:txBody>
        </p:sp>
      </p:grpSp>
      <p:sp>
        <p:nvSpPr>
          <p:cNvPr id="6" name="Freeform 6"/>
          <p:cNvSpPr/>
          <p:nvPr/>
        </p:nvSpPr>
        <p:spPr>
          <a:xfrm>
            <a:off x="7594518" y="551129"/>
            <a:ext cx="1676343" cy="965803"/>
          </a:xfrm>
          <a:custGeom>
            <a:avLst/>
            <a:gdLst/>
            <a:ahLst/>
            <a:cxnLst/>
            <a:rect l="l" t="t" r="r" b="b"/>
            <a:pathLst>
              <a:path w="1471818" h="884645">
                <a:moveTo>
                  <a:pt x="0" y="0"/>
                </a:moveTo>
                <a:lnTo>
                  <a:pt x="1471819" y="0"/>
                </a:lnTo>
                <a:lnTo>
                  <a:pt x="1471819" y="884645"/>
                </a:lnTo>
                <a:lnTo>
                  <a:pt x="0" y="88464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7" name="Freeform 7"/>
          <p:cNvSpPr/>
          <p:nvPr/>
        </p:nvSpPr>
        <p:spPr>
          <a:xfrm>
            <a:off x="1841780" y="618575"/>
            <a:ext cx="5359995" cy="855353"/>
          </a:xfrm>
          <a:custGeom>
            <a:avLst/>
            <a:gdLst/>
            <a:ahLst/>
            <a:cxnLst/>
            <a:rect l="l" t="t" r="r" b="b"/>
            <a:pathLst>
              <a:path w="4706042" h="783476">
                <a:moveTo>
                  <a:pt x="0" y="0"/>
                </a:moveTo>
                <a:lnTo>
                  <a:pt x="4706043" y="0"/>
                </a:lnTo>
                <a:lnTo>
                  <a:pt x="4706043" y="783476"/>
                </a:lnTo>
                <a:lnTo>
                  <a:pt x="0" y="783476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8" name="TextBox 8"/>
          <p:cNvSpPr txBox="1"/>
          <p:nvPr/>
        </p:nvSpPr>
        <p:spPr>
          <a:xfrm>
            <a:off x="362828" y="2068060"/>
            <a:ext cx="10956922" cy="22595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67"/>
              </a:lnSpc>
              <a:spcBef>
                <a:spcPct val="0"/>
              </a:spcBef>
            </a:pPr>
            <a:r>
              <a:rPr lang="en-US" sz="4334" b="1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Plant Growth Data from the Laboratory</a:t>
            </a:r>
          </a:p>
          <a:p>
            <a:pPr algn="ctr">
              <a:lnSpc>
                <a:spcPts val="6067"/>
              </a:lnSpc>
              <a:spcBef>
                <a:spcPct val="0"/>
              </a:spcBef>
            </a:pPr>
            <a:endParaRPr lang="en-US" sz="4334" b="1">
              <a:solidFill>
                <a:srgbClr val="FFFFFF"/>
              </a:solidFill>
              <a:latin typeface="Agrandir" panose="020B0604020202020204" charset="0"/>
              <a:ea typeface="Horizon"/>
              <a:cs typeface="Horizon"/>
              <a:sym typeface="Horizon"/>
            </a:endParaRPr>
          </a:p>
          <a:p>
            <a:pPr algn="ctr">
              <a:lnSpc>
                <a:spcPts val="6067"/>
              </a:lnSpc>
              <a:spcBef>
                <a:spcPct val="0"/>
              </a:spcBef>
            </a:pPr>
            <a:r>
              <a:rPr lang="en-US" sz="3200" b="1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How does different nutrients treatments effects lettuce growth? </a:t>
            </a:r>
            <a:endParaRPr lang="en-US" sz="4000" b="1">
              <a:solidFill>
                <a:srgbClr val="FFFFFF"/>
              </a:solidFill>
              <a:latin typeface="Horizon"/>
              <a:ea typeface="Horizon"/>
              <a:cs typeface="Horizon"/>
              <a:sym typeface="Horizon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7C041AD-54EC-E744-4A75-C2251A223E2F}"/>
              </a:ext>
            </a:extLst>
          </p:cNvPr>
          <p:cNvGrpSpPr>
            <a:grpSpLocks noChangeAspect="1"/>
          </p:cNvGrpSpPr>
          <p:nvPr/>
        </p:nvGrpSpPr>
        <p:grpSpPr>
          <a:xfrm>
            <a:off x="4853726" y="5959967"/>
            <a:ext cx="378674" cy="632399"/>
            <a:chOff x="2535235" y="2410469"/>
            <a:chExt cx="652656" cy="1089959"/>
          </a:xfrm>
        </p:grpSpPr>
        <p:pic>
          <p:nvPicPr>
            <p:cNvPr id="23" name="Picture 22" descr="Text&#10;&#10;Description automatically generated">
              <a:extLst>
                <a:ext uri="{FF2B5EF4-FFF2-40B4-BE49-F238E27FC236}">
                  <a16:creationId xmlns:a16="http://schemas.microsoft.com/office/drawing/2014/main" id="{0A5EDE9A-4C2F-48C3-403B-3F2811D1A4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535235" y="3184259"/>
              <a:ext cx="652656" cy="316169"/>
            </a:xfrm>
            <a:prstGeom prst="rect">
              <a:avLst/>
            </a:prstGeom>
          </p:spPr>
        </p:pic>
        <p:pic>
          <p:nvPicPr>
            <p:cNvPr id="24" name="Picture 23" descr="Logo&#10;&#10;Description automatically generated">
              <a:extLst>
                <a:ext uri="{FF2B5EF4-FFF2-40B4-BE49-F238E27FC236}">
                  <a16:creationId xmlns:a16="http://schemas.microsoft.com/office/drawing/2014/main" id="{3D7CEA0A-CDBA-3F38-6797-635820B528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7563" y="2410469"/>
              <a:ext cx="648000" cy="735699"/>
            </a:xfrm>
            <a:prstGeom prst="rect">
              <a:avLst/>
            </a:prstGeom>
          </p:spPr>
        </p:pic>
      </p:grpSp>
      <p:pic>
        <p:nvPicPr>
          <p:cNvPr id="25" name="Picture 24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28DE85E1-D999-6F53-D8E2-805DB6A86D4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0890" y="5959967"/>
            <a:ext cx="627342" cy="632399"/>
          </a:xfrm>
          <a:prstGeom prst="rect">
            <a:avLst/>
          </a:prstGeom>
        </p:spPr>
      </p:pic>
      <p:pic>
        <p:nvPicPr>
          <p:cNvPr id="26" name="Picture 25" descr="Logo&#10;&#10;Description automatically generated">
            <a:extLst>
              <a:ext uri="{FF2B5EF4-FFF2-40B4-BE49-F238E27FC236}">
                <a16:creationId xmlns:a16="http://schemas.microsoft.com/office/drawing/2014/main" id="{880858DC-582F-62C5-5C0A-9FFF8113143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28" y="5959967"/>
            <a:ext cx="682445" cy="632399"/>
          </a:xfrm>
          <a:prstGeom prst="rect">
            <a:avLst/>
          </a:prstGeom>
        </p:spPr>
      </p:pic>
      <p:pic>
        <p:nvPicPr>
          <p:cNvPr id="27" name="Picture 4" descr="Flinders University — Australian Cyber ...">
            <a:extLst>
              <a:ext uri="{FF2B5EF4-FFF2-40B4-BE49-F238E27FC236}">
                <a16:creationId xmlns:a16="http://schemas.microsoft.com/office/drawing/2014/main" id="{E74D878C-5275-8A12-8FB5-51B33B7B6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3867" y="5932391"/>
            <a:ext cx="659975" cy="65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How Australia Uses Cloud Foundry ...">
            <a:extLst>
              <a:ext uri="{FF2B5EF4-FFF2-40B4-BE49-F238E27FC236}">
                <a16:creationId xmlns:a16="http://schemas.microsoft.com/office/drawing/2014/main" id="{78BAE457-5E1F-AE77-EEA2-1F10D6D23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828" y="5959967"/>
            <a:ext cx="1214051" cy="6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OPINION: Adelaide University is more than just a change in ...">
            <a:extLst>
              <a:ext uri="{FF2B5EF4-FFF2-40B4-BE49-F238E27FC236}">
                <a16:creationId xmlns:a16="http://schemas.microsoft.com/office/drawing/2014/main" id="{75527274-9A3F-9F0E-7E43-43DB42231EE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43" r="18309"/>
          <a:stretch>
            <a:fillRect/>
          </a:stretch>
        </p:blipFill>
        <p:spPr>
          <a:xfrm>
            <a:off x="3258117" y="5932391"/>
            <a:ext cx="708112" cy="65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CF5920F9-6979-1092-3F74-49C6299751E2}"/>
              </a:ext>
            </a:extLst>
          </p:cNvPr>
          <p:cNvSpPr txBox="1">
            <a:spLocks/>
          </p:cNvSpPr>
          <p:nvPr/>
        </p:nvSpPr>
        <p:spPr>
          <a:xfrm>
            <a:off x="10806" y="514189"/>
            <a:ext cx="10515600" cy="55282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rore" panose="02000503020000020004"/>
              <a:ea typeface="+mj-ea"/>
              <a:cs typeface="+mj-cs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8FD640F7-8003-6C96-BB4A-834A49C64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87131" y="1389821"/>
            <a:ext cx="3019558" cy="1509779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5A0F37-C0DF-B7C7-1E43-6E3FE456EA57}"/>
              </a:ext>
            </a:extLst>
          </p:cNvPr>
          <p:cNvSpPr txBox="1"/>
          <p:nvPr/>
        </p:nvSpPr>
        <p:spPr>
          <a:xfrm>
            <a:off x="-11287131" y="2906800"/>
            <a:ext cx="3031827" cy="95410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Duckweed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Wolfia</a:t>
            </a: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 </a:t>
            </a:r>
            <a:r>
              <a:rPr kumimoji="0" lang="en-US" sz="2800" b="1" i="1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australiana</a:t>
            </a:r>
            <a:endParaRPr kumimoji="0" lang="en-US" sz="28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rore" panose="02000503020000020004" pitchFamily="2" charset="0"/>
              <a:ea typeface="+mn-ea"/>
              <a:cs typeface="+mn-cs"/>
            </a:endParaRPr>
          </a:p>
        </p:txBody>
      </p:sp>
      <p:pic>
        <p:nvPicPr>
          <p:cNvPr id="1026" name="Picture 2" descr="How To Grow Tomatoes - Bunnings New Zealand">
            <a:extLst>
              <a:ext uri="{FF2B5EF4-FFF2-40B4-BE49-F238E27FC236}">
                <a16:creationId xmlns:a16="http://schemas.microsoft.com/office/drawing/2014/main" id="{34755038-7B26-BFE1-456F-92F61778F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152978" y="1389820"/>
            <a:ext cx="2905009" cy="217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rawberry Leaf Benefits: 5 Health ...">
            <a:extLst>
              <a:ext uri="{FF2B5EF4-FFF2-40B4-BE49-F238E27FC236}">
                <a16:creationId xmlns:a16="http://schemas.microsoft.com/office/drawing/2014/main" id="{D3018298-9BCC-9106-AEB5-0563B906A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255794" y="3928291"/>
            <a:ext cx="3019558" cy="226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he Different Types Of Lettuce">
            <a:extLst>
              <a:ext uri="{FF2B5EF4-FFF2-40B4-BE49-F238E27FC236}">
                <a16:creationId xmlns:a16="http://schemas.microsoft.com/office/drawing/2014/main" id="{AB63600F-66A5-A8EC-7710-FDB231ABC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152978" y="3928291"/>
            <a:ext cx="2905009" cy="192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981A72C-8CC7-4AEF-356E-FEFCDB7A5720}"/>
              </a:ext>
            </a:extLst>
          </p:cNvPr>
          <p:cNvSpPr txBox="1"/>
          <p:nvPr/>
        </p:nvSpPr>
        <p:spPr>
          <a:xfrm>
            <a:off x="-11259148" y="5817092"/>
            <a:ext cx="3015655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Strawberry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AFFEA6-7240-CDBA-B5B8-608BD59D171F}"/>
              </a:ext>
            </a:extLst>
          </p:cNvPr>
          <p:cNvSpPr txBox="1"/>
          <p:nvPr/>
        </p:nvSpPr>
        <p:spPr>
          <a:xfrm>
            <a:off x="-8148182" y="2898639"/>
            <a:ext cx="2898659" cy="95410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Tomato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rore" panose="02000503020000020004" pitchFamily="2" charset="0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ADDE61-C945-64C9-95C1-30EA59BD2A8C}"/>
              </a:ext>
            </a:extLst>
          </p:cNvPr>
          <p:cNvSpPr txBox="1"/>
          <p:nvPr/>
        </p:nvSpPr>
        <p:spPr>
          <a:xfrm>
            <a:off x="-8154531" y="5820591"/>
            <a:ext cx="2905009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Lettuce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C4104C-52AA-E01F-8EC3-467308E051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5778" y="3949946"/>
            <a:ext cx="2887512" cy="19738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932C59-11B3-4A7D-23B8-772F52B7880A}"/>
              </a:ext>
            </a:extLst>
          </p:cNvPr>
          <p:cNvSpPr txBox="1"/>
          <p:nvPr/>
        </p:nvSpPr>
        <p:spPr>
          <a:xfrm>
            <a:off x="-5164588" y="5820591"/>
            <a:ext cx="2907015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Peanuts</a:t>
            </a:r>
          </a:p>
        </p:txBody>
      </p:sp>
      <p:pic>
        <p:nvPicPr>
          <p:cNvPr id="14" name="Picture 6" descr="A special method of growing baby cucumbers at home - Fruits come out a lot  from the root to the top">
            <a:extLst>
              <a:ext uri="{FF2B5EF4-FFF2-40B4-BE49-F238E27FC236}">
                <a16:creationId xmlns:a16="http://schemas.microsoft.com/office/drawing/2014/main" id="{EE2AFBC6-E4CF-7FD7-6D60-64CE8E9076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66857" y="1389819"/>
            <a:ext cx="2870016" cy="152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eform 2">
            <a:extLst>
              <a:ext uri="{FF2B5EF4-FFF2-40B4-BE49-F238E27FC236}">
                <a16:creationId xmlns:a16="http://schemas.microsoft.com/office/drawing/2014/main" id="{8B3C8F1D-9829-A80B-1751-3D145D7AF0B8}"/>
              </a:ext>
            </a:extLst>
          </p:cNvPr>
          <p:cNvSpPr/>
          <p:nvPr/>
        </p:nvSpPr>
        <p:spPr>
          <a:xfrm>
            <a:off x="11358311" y="-45524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DBE71FE-888D-5736-BAB9-F36EF4F3803F}"/>
              </a:ext>
            </a:extLst>
          </p:cNvPr>
          <p:cNvSpPr txBox="1">
            <a:spLocks/>
          </p:cNvSpPr>
          <p:nvPr/>
        </p:nvSpPr>
        <p:spPr>
          <a:xfrm>
            <a:off x="2540947" y="692483"/>
            <a:ext cx="7110106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ct val="0"/>
              </a:spcBef>
              <a:buNone/>
              <a:defRPr/>
            </a:pPr>
            <a:r>
              <a:rPr lang="en-US" sz="2400" b="1">
                <a:solidFill>
                  <a:prstClr val="black"/>
                </a:solidFill>
                <a:latin typeface="Furore" panose="02000503020000020004"/>
              </a:rPr>
              <a:t>Which plants will Plants for Space to take to space?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1FB8F6-88E6-A0C5-4AEE-2865235E2878}"/>
              </a:ext>
            </a:extLst>
          </p:cNvPr>
          <p:cNvSpPr txBox="1"/>
          <p:nvPr/>
        </p:nvSpPr>
        <p:spPr>
          <a:xfrm>
            <a:off x="-5166856" y="2889114"/>
            <a:ext cx="2870015" cy="95410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urore" panose="02000503020000020004" pitchFamily="2" charset="0"/>
                <a:ea typeface="+mn-ea"/>
                <a:cs typeface="+mn-cs"/>
              </a:rPr>
              <a:t>Baby cucumbers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urore" panose="02000503020000020004" pitchFamily="2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C45F29-3955-E954-D55D-996781DE0E6F}"/>
              </a:ext>
            </a:extLst>
          </p:cNvPr>
          <p:cNvSpPr txBox="1"/>
          <p:nvPr/>
        </p:nvSpPr>
        <p:spPr>
          <a:xfrm>
            <a:off x="0" y="1389819"/>
            <a:ext cx="46672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solidFill>
                  <a:srgbClr val="4166AE"/>
                </a:solidFill>
                <a:latin typeface="Agrandir" panose="020B0604020202020204" charset="0"/>
              </a:rPr>
              <a:t>Fast growing, nutritious, sensory, ease of cultivation, size, can grow indoors.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/>
          </a:p>
        </p:txBody>
      </p:sp>
      <p:pic>
        <p:nvPicPr>
          <p:cNvPr id="1035" name="Picture 1034">
            <a:extLst>
              <a:ext uri="{FF2B5EF4-FFF2-40B4-BE49-F238E27FC236}">
                <a16:creationId xmlns:a16="http://schemas.microsoft.com/office/drawing/2014/main" id="{FAE8B542-2A42-5638-CCAB-E8E32CB4CD5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331" y="2078863"/>
            <a:ext cx="6176331" cy="3454140"/>
          </a:xfrm>
          <a:prstGeom prst="rect">
            <a:avLst/>
          </a:prstGeom>
        </p:spPr>
      </p:pic>
      <p:sp>
        <p:nvSpPr>
          <p:cNvPr id="1036" name="TextBox 1035">
            <a:extLst>
              <a:ext uri="{FF2B5EF4-FFF2-40B4-BE49-F238E27FC236}">
                <a16:creationId xmlns:a16="http://schemas.microsoft.com/office/drawing/2014/main" id="{5489D485-2E7A-6195-E42D-BCB3636C5969}"/>
              </a:ext>
            </a:extLst>
          </p:cNvPr>
          <p:cNvSpPr txBox="1"/>
          <p:nvPr/>
        </p:nvSpPr>
        <p:spPr>
          <a:xfrm>
            <a:off x="6473351" y="1687788"/>
            <a:ext cx="44957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b="1">
                <a:solidFill>
                  <a:srgbClr val="4166AE"/>
                </a:solidFill>
                <a:latin typeface="Agrandir" panose="020B0604020202020204" charset="0"/>
              </a:rPr>
              <a:t>Duckweed</a:t>
            </a:r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 aka water lentils – grows in minimal nutrition or energy use and is rich in protein and oils.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b="1">
                <a:solidFill>
                  <a:srgbClr val="4166AE"/>
                </a:solidFill>
                <a:latin typeface="Agrandir" panose="020B0604020202020204" charset="0"/>
              </a:rPr>
              <a:t>Tomato-</a:t>
            </a:r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 small varieties tasty and nutritious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b="1">
                <a:solidFill>
                  <a:srgbClr val="4166AE"/>
                </a:solidFill>
                <a:latin typeface="Agrandir" panose="020B0604020202020204" charset="0"/>
              </a:rPr>
              <a:t>Mini cucumbers </a:t>
            </a:r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– crunchy yield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b="1">
                <a:solidFill>
                  <a:srgbClr val="4166AE"/>
                </a:solidFill>
                <a:latin typeface="Agrandir" panose="020B0604020202020204" charset="0"/>
              </a:rPr>
              <a:t>Lettuce-</a:t>
            </a:r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 ease and speed and texture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b="1">
                <a:solidFill>
                  <a:srgbClr val="4166AE"/>
                </a:solidFill>
                <a:latin typeface="Agrandir" panose="020B0604020202020204" charset="0"/>
              </a:rPr>
              <a:t>Peanuts-</a:t>
            </a:r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 oils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b="1">
                <a:solidFill>
                  <a:srgbClr val="4166AE"/>
                </a:solidFill>
                <a:latin typeface="Agrandir" panose="020B0604020202020204" charset="0"/>
              </a:rPr>
              <a:t>Strawberry- </a:t>
            </a:r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taste and joy!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5622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643F4-23F3-5B2A-FF78-24B931E60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AA609568-9969-5C28-470B-D529AB0104C2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pic>
        <p:nvPicPr>
          <p:cNvPr id="4" name="Picture 8" descr="World's Largest Indoor Farm is 100 Times More Productive">
            <a:extLst>
              <a:ext uri="{FF2B5EF4-FFF2-40B4-BE49-F238E27FC236}">
                <a16:creationId xmlns:a16="http://schemas.microsoft.com/office/drawing/2014/main" id="{C40C6027-1520-FEED-82C5-43BFB55BE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657" y="1426259"/>
            <a:ext cx="6070078" cy="455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5F1E43-9C65-709B-2412-D5E0B15EC065}"/>
              </a:ext>
            </a:extLst>
          </p:cNvPr>
          <p:cNvSpPr txBox="1">
            <a:spLocks/>
          </p:cNvSpPr>
          <p:nvPr/>
        </p:nvSpPr>
        <p:spPr>
          <a:xfrm>
            <a:off x="3676089" y="138774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400" b="1">
                <a:latin typeface="Agrandir" panose="020B0604020202020204" charset="0"/>
              </a:rPr>
              <a:t>This is a vertical farm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4DA361-9154-784A-9F4A-C94CA1FE8D42}"/>
              </a:ext>
            </a:extLst>
          </p:cNvPr>
          <p:cNvSpPr txBox="1"/>
          <p:nvPr/>
        </p:nvSpPr>
        <p:spPr>
          <a:xfrm>
            <a:off x="6425679" y="1429142"/>
            <a:ext cx="56896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Factors to consider in vertical farming: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What species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Providing nutrients</a:t>
            </a: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- what how much and when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Lighting- </a:t>
            </a: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colour, intensity and duration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Watering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Atmosphere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Substrate</a:t>
            </a: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 (what they grow in)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Plant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Speed to yield</a:t>
            </a:r>
          </a:p>
          <a:p>
            <a:endParaRPr lang="en-AU" sz="2000" b="1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696F3D-D143-6955-F073-098A67895261}"/>
              </a:ext>
            </a:extLst>
          </p:cNvPr>
          <p:cNvSpPr txBox="1"/>
          <p:nvPr/>
        </p:nvSpPr>
        <p:spPr>
          <a:xfrm>
            <a:off x="278879" y="6021877"/>
            <a:ext cx="6146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 b="1">
                <a:solidFill>
                  <a:srgbClr val="4166AE"/>
                </a:solidFill>
                <a:latin typeface="Agrandir" panose="020B0604020202020204" charset="0"/>
              </a:rPr>
              <a:t>Hydroponics, growing plants in water is used to efficiency water and provide nutrition (fertigation) to the plants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347B8E-724B-109A-C828-790DAEE529A3}"/>
              </a:ext>
            </a:extLst>
          </p:cNvPr>
          <p:cNvSpPr txBox="1"/>
          <p:nvPr/>
        </p:nvSpPr>
        <p:spPr>
          <a:xfrm>
            <a:off x="293821" y="779928"/>
            <a:ext cx="45021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solidFill>
                  <a:srgbClr val="4166AE"/>
                </a:solidFill>
                <a:latin typeface="Agrandir" panose="020B0604020202020204" charset="0"/>
              </a:rPr>
              <a:t>Vertical farms- indoor growth environment- stacked to save space.</a:t>
            </a:r>
          </a:p>
        </p:txBody>
      </p:sp>
    </p:spTree>
    <p:extLst>
      <p:ext uri="{BB962C8B-B14F-4D97-AF65-F5344CB8AC3E}">
        <p14:creationId xmlns:p14="http://schemas.microsoft.com/office/powerpoint/2010/main" val="2132015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ED7D8-156D-80BA-CFAB-F002A4490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506026F3-BEC4-C36C-4E16-ACB7496C6BA5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0E519AC-1DF0-3FF5-3249-012E25313A78}"/>
              </a:ext>
            </a:extLst>
          </p:cNvPr>
          <p:cNvSpPr txBox="1">
            <a:spLocks/>
          </p:cNvSpPr>
          <p:nvPr/>
        </p:nvSpPr>
        <p:spPr>
          <a:xfrm>
            <a:off x="3676089" y="467638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400" b="1">
                <a:latin typeface="Agrandir" panose="020B0604020202020204" charset="0"/>
              </a:rPr>
              <a:t>There is no soil in space we will Grow plants using hydroponics 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F38EF0-C86E-F683-9396-85A55979E8AE}"/>
              </a:ext>
            </a:extLst>
          </p:cNvPr>
          <p:cNvSpPr txBox="1"/>
          <p:nvPr/>
        </p:nvSpPr>
        <p:spPr>
          <a:xfrm>
            <a:off x="5448300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/>
              <a:t>Königer, Tobias. (2022). Automation of a hydroponic system.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B878C02-3001-5BE7-F6F3-7F2F52227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6550" y="1827401"/>
            <a:ext cx="6715125" cy="385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56DE95-8D26-AD26-6A6E-32C58FD66FF5}"/>
              </a:ext>
            </a:extLst>
          </p:cNvPr>
          <p:cNvSpPr txBox="1"/>
          <p:nvPr/>
        </p:nvSpPr>
        <p:spPr>
          <a:xfrm>
            <a:off x="4310834" y="5593369"/>
            <a:ext cx="37025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Nutrients are added to the pool</a:t>
            </a:r>
          </a:p>
          <a:p>
            <a:endParaRPr lang="en-A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020B1E-B048-8501-2E6B-2035E7426E09}"/>
              </a:ext>
            </a:extLst>
          </p:cNvPr>
          <p:cNvSpPr txBox="1"/>
          <p:nvPr/>
        </p:nvSpPr>
        <p:spPr>
          <a:xfrm>
            <a:off x="1090058" y="3168115"/>
            <a:ext cx="194841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An irrigation pump pumps the nutrient rich and (aerated) water to the plants roots </a:t>
            </a:r>
          </a:p>
          <a:p>
            <a:endParaRPr lang="en-A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954BCE-597D-348F-57FD-0938C359E5F3}"/>
              </a:ext>
            </a:extLst>
          </p:cNvPr>
          <p:cNvSpPr txBox="1"/>
          <p:nvPr/>
        </p:nvSpPr>
        <p:spPr>
          <a:xfrm>
            <a:off x="8582026" y="3790047"/>
            <a:ext cx="20805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The water poor water is removed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B9F4EF-BBA8-13BF-B418-0AEF68563579}"/>
              </a:ext>
            </a:extLst>
          </p:cNvPr>
          <p:cNvSpPr txBox="1"/>
          <p:nvPr/>
        </p:nvSpPr>
        <p:spPr>
          <a:xfrm>
            <a:off x="4861951" y="1379752"/>
            <a:ext cx="30152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The plants roots absorb the nutrients from the water.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F27022-C072-AA66-5DFB-EE57BB794647}"/>
              </a:ext>
            </a:extLst>
          </p:cNvPr>
          <p:cNvSpPr txBox="1"/>
          <p:nvPr/>
        </p:nvSpPr>
        <p:spPr>
          <a:xfrm>
            <a:off x="8582026" y="1943587"/>
            <a:ext cx="20805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The plants don’t need soil, just somewhere to sit like plastic baskets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00FE145-E67F-30BA-F694-D991EC688DB7}"/>
              </a:ext>
            </a:extLst>
          </p:cNvPr>
          <p:cNvSpPr/>
          <p:nvPr/>
        </p:nvSpPr>
        <p:spPr>
          <a:xfrm>
            <a:off x="2054571" y="4933950"/>
            <a:ext cx="2812704" cy="1181100"/>
          </a:xfrm>
          <a:custGeom>
            <a:avLst/>
            <a:gdLst>
              <a:gd name="csX0" fmla="*/ 2812704 w 2812704"/>
              <a:gd name="csY0" fmla="*/ 1181100 h 1181100"/>
              <a:gd name="csX1" fmla="*/ 364779 w 2812704"/>
              <a:gd name="csY1" fmla="*/ 923925 h 1181100"/>
              <a:gd name="csX2" fmla="*/ 12354 w 2812704"/>
              <a:gd name="csY2" fmla="*/ 0 h 1181100"/>
              <a:gd name="csX3" fmla="*/ 12354 w 2812704"/>
              <a:gd name="csY3" fmla="*/ 0 h 11811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812704" h="1181100">
                <a:moveTo>
                  <a:pt x="2812704" y="1181100"/>
                </a:moveTo>
                <a:cubicBezTo>
                  <a:pt x="1822104" y="1150937"/>
                  <a:pt x="831504" y="1120775"/>
                  <a:pt x="364779" y="923925"/>
                </a:cubicBezTo>
                <a:cubicBezTo>
                  <a:pt x="-101946" y="727075"/>
                  <a:pt x="12354" y="0"/>
                  <a:pt x="12354" y="0"/>
                </a:cubicBezTo>
                <a:lnTo>
                  <a:pt x="12354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51D442C-0D82-F219-83CE-0386FA925055}"/>
              </a:ext>
            </a:extLst>
          </p:cNvPr>
          <p:cNvSpPr/>
          <p:nvPr/>
        </p:nvSpPr>
        <p:spPr>
          <a:xfrm flipV="1">
            <a:off x="2148433" y="1721579"/>
            <a:ext cx="1065831" cy="1222711"/>
          </a:xfrm>
          <a:custGeom>
            <a:avLst/>
            <a:gdLst>
              <a:gd name="csX0" fmla="*/ 2812704 w 2812704"/>
              <a:gd name="csY0" fmla="*/ 1181100 h 1181100"/>
              <a:gd name="csX1" fmla="*/ 364779 w 2812704"/>
              <a:gd name="csY1" fmla="*/ 923925 h 1181100"/>
              <a:gd name="csX2" fmla="*/ 12354 w 2812704"/>
              <a:gd name="csY2" fmla="*/ 0 h 1181100"/>
              <a:gd name="csX3" fmla="*/ 12354 w 2812704"/>
              <a:gd name="csY3" fmla="*/ 0 h 11811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812704" h="1181100">
                <a:moveTo>
                  <a:pt x="2812704" y="1181100"/>
                </a:moveTo>
                <a:cubicBezTo>
                  <a:pt x="1822104" y="1150937"/>
                  <a:pt x="831504" y="1120775"/>
                  <a:pt x="364779" y="923925"/>
                </a:cubicBezTo>
                <a:cubicBezTo>
                  <a:pt x="-101946" y="727075"/>
                  <a:pt x="12354" y="0"/>
                  <a:pt x="12354" y="0"/>
                </a:cubicBezTo>
                <a:lnTo>
                  <a:pt x="12354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0297E1F-2B5A-22D9-42E4-DCAD0F35690B}"/>
              </a:ext>
            </a:extLst>
          </p:cNvPr>
          <p:cNvSpPr/>
          <p:nvPr/>
        </p:nvSpPr>
        <p:spPr>
          <a:xfrm rot="5400000" flipV="1">
            <a:off x="8381959" y="1132165"/>
            <a:ext cx="400134" cy="1222711"/>
          </a:xfrm>
          <a:custGeom>
            <a:avLst/>
            <a:gdLst>
              <a:gd name="csX0" fmla="*/ 2812704 w 2812704"/>
              <a:gd name="csY0" fmla="*/ 1181100 h 1181100"/>
              <a:gd name="csX1" fmla="*/ 364779 w 2812704"/>
              <a:gd name="csY1" fmla="*/ 923925 h 1181100"/>
              <a:gd name="csX2" fmla="*/ 12354 w 2812704"/>
              <a:gd name="csY2" fmla="*/ 0 h 1181100"/>
              <a:gd name="csX3" fmla="*/ 12354 w 2812704"/>
              <a:gd name="csY3" fmla="*/ 0 h 11811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812704" h="1181100">
                <a:moveTo>
                  <a:pt x="2812704" y="1181100"/>
                </a:moveTo>
                <a:cubicBezTo>
                  <a:pt x="1822104" y="1150937"/>
                  <a:pt x="831504" y="1120775"/>
                  <a:pt x="364779" y="923925"/>
                </a:cubicBezTo>
                <a:cubicBezTo>
                  <a:pt x="-101946" y="727075"/>
                  <a:pt x="12354" y="0"/>
                  <a:pt x="12354" y="0"/>
                </a:cubicBezTo>
                <a:lnTo>
                  <a:pt x="12354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3F9EDC7-183E-E393-FE90-13D528F8051A}"/>
              </a:ext>
            </a:extLst>
          </p:cNvPr>
          <p:cNvSpPr/>
          <p:nvPr/>
        </p:nvSpPr>
        <p:spPr>
          <a:xfrm rot="9241689" flipV="1">
            <a:off x="9629092" y="3301263"/>
            <a:ext cx="45719" cy="331434"/>
          </a:xfrm>
          <a:custGeom>
            <a:avLst/>
            <a:gdLst>
              <a:gd name="csX0" fmla="*/ 2812704 w 2812704"/>
              <a:gd name="csY0" fmla="*/ 1181100 h 1181100"/>
              <a:gd name="csX1" fmla="*/ 364779 w 2812704"/>
              <a:gd name="csY1" fmla="*/ 923925 h 1181100"/>
              <a:gd name="csX2" fmla="*/ 12354 w 2812704"/>
              <a:gd name="csY2" fmla="*/ 0 h 1181100"/>
              <a:gd name="csX3" fmla="*/ 12354 w 2812704"/>
              <a:gd name="csY3" fmla="*/ 0 h 11811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812704" h="1181100">
                <a:moveTo>
                  <a:pt x="2812704" y="1181100"/>
                </a:moveTo>
                <a:cubicBezTo>
                  <a:pt x="1822104" y="1150937"/>
                  <a:pt x="831504" y="1120775"/>
                  <a:pt x="364779" y="923925"/>
                </a:cubicBezTo>
                <a:cubicBezTo>
                  <a:pt x="-101946" y="727075"/>
                  <a:pt x="12354" y="0"/>
                  <a:pt x="12354" y="0"/>
                </a:cubicBezTo>
                <a:lnTo>
                  <a:pt x="12354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8FE17BE-302F-E12D-A9C9-0DE2A0F7EEC0}"/>
              </a:ext>
            </a:extLst>
          </p:cNvPr>
          <p:cNvSpPr/>
          <p:nvPr/>
        </p:nvSpPr>
        <p:spPr>
          <a:xfrm rot="16042410">
            <a:off x="8467374" y="4498125"/>
            <a:ext cx="1218644" cy="1216495"/>
          </a:xfrm>
          <a:custGeom>
            <a:avLst/>
            <a:gdLst>
              <a:gd name="csX0" fmla="*/ 2812704 w 2812704"/>
              <a:gd name="csY0" fmla="*/ 1181100 h 1181100"/>
              <a:gd name="csX1" fmla="*/ 364779 w 2812704"/>
              <a:gd name="csY1" fmla="*/ 923925 h 1181100"/>
              <a:gd name="csX2" fmla="*/ 12354 w 2812704"/>
              <a:gd name="csY2" fmla="*/ 0 h 1181100"/>
              <a:gd name="csX3" fmla="*/ 12354 w 2812704"/>
              <a:gd name="csY3" fmla="*/ 0 h 11811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812704" h="1181100">
                <a:moveTo>
                  <a:pt x="2812704" y="1181100"/>
                </a:moveTo>
                <a:cubicBezTo>
                  <a:pt x="1822104" y="1150937"/>
                  <a:pt x="831504" y="1120775"/>
                  <a:pt x="364779" y="923925"/>
                </a:cubicBezTo>
                <a:cubicBezTo>
                  <a:pt x="-101946" y="727075"/>
                  <a:pt x="12354" y="0"/>
                  <a:pt x="12354" y="0"/>
                </a:cubicBezTo>
                <a:lnTo>
                  <a:pt x="12354" y="0"/>
                </a:ln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6B214083-62F2-B82F-2E48-22829EE7623F}"/>
              </a:ext>
            </a:extLst>
          </p:cNvPr>
          <p:cNvSpPr/>
          <p:nvPr/>
        </p:nvSpPr>
        <p:spPr>
          <a:xfrm rot="12725657">
            <a:off x="9623307" y="3630055"/>
            <a:ext cx="149225" cy="47497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14CF42EB-2BD8-EA2F-C6A9-E6E415B66BB7}"/>
              </a:ext>
            </a:extLst>
          </p:cNvPr>
          <p:cNvSpPr/>
          <p:nvPr/>
        </p:nvSpPr>
        <p:spPr>
          <a:xfrm rot="15673519">
            <a:off x="8421687" y="5717461"/>
            <a:ext cx="149225" cy="47497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04BBB341-C373-CE93-F384-FAC7E8BDA41D}"/>
              </a:ext>
            </a:extLst>
          </p:cNvPr>
          <p:cNvSpPr/>
          <p:nvPr/>
        </p:nvSpPr>
        <p:spPr>
          <a:xfrm rot="619198">
            <a:off x="2010438" y="4910202"/>
            <a:ext cx="149225" cy="47497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131F7159-27DE-3405-2D3F-213E21BC4DE8}"/>
              </a:ext>
            </a:extLst>
          </p:cNvPr>
          <p:cNvSpPr/>
          <p:nvPr/>
        </p:nvSpPr>
        <p:spPr>
          <a:xfrm rot="5400000">
            <a:off x="3155489" y="1692076"/>
            <a:ext cx="149225" cy="47497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5D2C95D2-9291-1B21-F6C5-E21834A88BC1}"/>
              </a:ext>
            </a:extLst>
          </p:cNvPr>
          <p:cNvSpPr/>
          <p:nvPr/>
        </p:nvSpPr>
        <p:spPr>
          <a:xfrm rot="10495409">
            <a:off x="9118770" y="1942475"/>
            <a:ext cx="149225" cy="47497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414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35537-8371-ADE5-7EB5-1855464F2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>
            <a:extLst>
              <a:ext uri="{FF2B5EF4-FFF2-40B4-BE49-F238E27FC236}">
                <a16:creationId xmlns:a16="http://schemas.microsoft.com/office/drawing/2014/main" id="{EEEA5070-CC4D-F420-B88B-872A771ACCDF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5876246-06F3-4AA3-1FEE-100770A7E97E}"/>
              </a:ext>
            </a:extLst>
          </p:cNvPr>
          <p:cNvSpPr txBox="1">
            <a:spLocks/>
          </p:cNvSpPr>
          <p:nvPr/>
        </p:nvSpPr>
        <p:spPr>
          <a:xfrm>
            <a:off x="3676089" y="200938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400" b="1">
                <a:latin typeface="Agrandir" panose="020B0604020202020204" charset="0"/>
              </a:rPr>
              <a:t>Why hydroponics? 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BCE80-AF2E-86C8-5324-DF82CFA33857}"/>
              </a:ext>
            </a:extLst>
          </p:cNvPr>
          <p:cNvSpPr txBox="1"/>
          <p:nvPr/>
        </p:nvSpPr>
        <p:spPr>
          <a:xfrm>
            <a:off x="812800" y="64399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/>
              <a:t>Königer, Tobias. (2022). Automation of a hydroponic system.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BE422B40-76BA-CF9B-EABA-33B3A0F8D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470" y="1003674"/>
            <a:ext cx="6715125" cy="385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329EB5-D3D9-B142-2583-C4B2984B40A6}"/>
              </a:ext>
            </a:extLst>
          </p:cNvPr>
          <p:cNvSpPr txBox="1"/>
          <p:nvPr/>
        </p:nvSpPr>
        <p:spPr>
          <a:xfrm>
            <a:off x="6235700" y="823050"/>
            <a:ext cx="556583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 amount of nutrients plants get can make plants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fruit earlier (low nutrients) 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make bushy leaves (high nutrients)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nutritious fruit (high nutrition as they are making fruit)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4EEC6-DE29-16F6-5368-799C44DA2394}"/>
              </a:ext>
            </a:extLst>
          </p:cNvPr>
          <p:cNvSpPr txBox="1"/>
          <p:nvPr/>
        </p:nvSpPr>
        <p:spPr>
          <a:xfrm>
            <a:off x="6407150" y="4412208"/>
            <a:ext cx="59563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Control the temperature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E06E84-B856-36C1-CC2F-A7D56020C558}"/>
              </a:ext>
            </a:extLst>
          </p:cNvPr>
          <p:cNvSpPr txBox="1"/>
          <p:nvPr/>
        </p:nvSpPr>
        <p:spPr>
          <a:xfrm>
            <a:off x="6407149" y="4818991"/>
            <a:ext cx="517536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Reduces pests and pathogens</a:t>
            </a:r>
          </a:p>
          <a:p>
            <a:r>
              <a:rPr lang="en-AU" sz="500">
                <a:solidFill>
                  <a:srgbClr val="4166AE"/>
                </a:solidFill>
                <a:latin typeface="Agrandir" panose="020B0604020202020204" charset="0"/>
              </a:rPr>
              <a:t> </a:t>
            </a:r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Can be automated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C7E738-73D7-EF21-A39D-0AD3E445C3AF}"/>
              </a:ext>
            </a:extLst>
          </p:cNvPr>
          <p:cNvSpPr txBox="1"/>
          <p:nvPr/>
        </p:nvSpPr>
        <p:spPr>
          <a:xfrm>
            <a:off x="6407150" y="2696562"/>
            <a:ext cx="345763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b="1">
                <a:solidFill>
                  <a:srgbClr val="4166AE"/>
                </a:solidFill>
                <a:latin typeface="Agrandir" panose="020B0604020202020204" charset="0"/>
              </a:rPr>
              <a:t>Indoor Hydroponics  can:</a:t>
            </a:r>
          </a:p>
          <a:p>
            <a:endParaRPr lang="en-AU" sz="11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Increased yield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5ED4A7-78C1-4AF8-D7E3-8CDC1B89770E}"/>
              </a:ext>
            </a:extLst>
          </p:cNvPr>
          <p:cNvSpPr txBox="1"/>
          <p:nvPr/>
        </p:nvSpPr>
        <p:spPr>
          <a:xfrm>
            <a:off x="6407150" y="3579594"/>
            <a:ext cx="34576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Synchronised yield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1FAA3B-B4FC-8716-DEAA-BDD4B69794A4}"/>
              </a:ext>
            </a:extLst>
          </p:cNvPr>
          <p:cNvSpPr txBox="1"/>
          <p:nvPr/>
        </p:nvSpPr>
        <p:spPr>
          <a:xfrm>
            <a:off x="6407150" y="4005426"/>
            <a:ext cx="34576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Efficient water use</a:t>
            </a:r>
          </a:p>
        </p:txBody>
      </p:sp>
    </p:spTree>
    <p:extLst>
      <p:ext uri="{BB962C8B-B14F-4D97-AF65-F5344CB8AC3E}">
        <p14:creationId xmlns:p14="http://schemas.microsoft.com/office/powerpoint/2010/main" val="2318277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879FD-188B-EB3F-FFE6-ADF865CF30D6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Mission Brief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575AD3-FE19-2790-17DA-3F82F7EFE79D}"/>
              </a:ext>
            </a:extLst>
          </p:cNvPr>
          <p:cNvSpPr txBox="1">
            <a:spLocks/>
          </p:cNvSpPr>
          <p:nvPr/>
        </p:nvSpPr>
        <p:spPr>
          <a:xfrm>
            <a:off x="472822" y="1395131"/>
            <a:ext cx="7128128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000"/>
              <a:t>Welcome to the Plants for Space research team.</a:t>
            </a:r>
          </a:p>
          <a:p>
            <a:r>
              <a:rPr lang="en-AU" sz="2000"/>
              <a:t>Our scientists are completing a five-week hydroponic experiment investigating how different nutrient concentrations affect the growth of </a:t>
            </a:r>
            <a:r>
              <a:rPr lang="en-AU" sz="2000" i="1"/>
              <a:t>Outrageous</a:t>
            </a:r>
            <a:r>
              <a:rPr lang="en-AU" sz="2000"/>
              <a:t> red lettuce. </a:t>
            </a:r>
          </a:p>
          <a:p>
            <a:endParaRPr lang="en-AU" sz="2000"/>
          </a:p>
          <a:p>
            <a:r>
              <a:rPr lang="en-AU" sz="2000"/>
              <a:t>While the plants have been harvested and measured, the results have not yet been analysed.</a:t>
            </a:r>
          </a:p>
          <a:p>
            <a:endParaRPr lang="en-AU" sz="2000"/>
          </a:p>
          <a:p>
            <a:r>
              <a:rPr lang="en-AU" sz="2000"/>
              <a:t>Your team has been asked to examine the data and determine which nutrient treatment produced the healthiest plants.</a:t>
            </a:r>
          </a:p>
          <a:p>
            <a:endParaRPr lang="en-AU" sz="2000"/>
          </a:p>
          <a:p>
            <a:r>
              <a:rPr lang="en-AU" sz="2000"/>
              <a:t>Your recommendation could help shape future farming systems designed for the Moon, Mars and beyond.</a:t>
            </a:r>
          </a:p>
          <a:p>
            <a:endParaRPr lang="en-AU" sz="2000"/>
          </a:p>
          <a:p>
            <a:r>
              <a:rPr lang="en-AU" sz="2000"/>
              <a:t>Are you ready to think like a scientist and solve one of the biggest challenges in human space exploration?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D6511F-8036-3310-EFB7-78876ACBB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37773" y="3429000"/>
            <a:ext cx="3469821" cy="1943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28E5CE-A846-2038-B8D3-832953388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97823" y="3429000"/>
            <a:ext cx="2352675" cy="1943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63E0AC-8444-9E4F-B5EC-9A5CF928DE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693682" y="245018"/>
            <a:ext cx="5913912" cy="3101218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1BBFD5C-5500-F8FA-E770-C69AA6380354}"/>
              </a:ext>
            </a:extLst>
          </p:cNvPr>
          <p:cNvSpPr txBox="1">
            <a:spLocks/>
          </p:cNvSpPr>
          <p:nvPr/>
        </p:nvSpPr>
        <p:spPr>
          <a:xfrm>
            <a:off x="15078110" y="2993968"/>
            <a:ext cx="3714261" cy="3522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latin typeface="Agrandir" panose="020B0604020202020204" charset="0"/>
              </a:rPr>
              <a:t>Outrageous red lettuce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1CF6B43-F068-DABB-D62B-B04D3F01FE76}"/>
              </a:ext>
            </a:extLst>
          </p:cNvPr>
          <p:cNvSpPr txBox="1">
            <a:spLocks/>
          </p:cNvSpPr>
          <p:nvPr/>
        </p:nvSpPr>
        <p:spPr>
          <a:xfrm>
            <a:off x="13699570" y="5346710"/>
            <a:ext cx="5769530" cy="3595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latin typeface="Agrandir" panose="020B0604020202020204" charset="0"/>
              </a:rPr>
              <a:t>Controlled environment growth rooms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10" name="Freeform 2">
            <a:extLst>
              <a:ext uri="{FF2B5EF4-FFF2-40B4-BE49-F238E27FC236}">
                <a16:creationId xmlns:a16="http://schemas.microsoft.com/office/drawing/2014/main" id="{B8F12E91-6CD1-FA26-96E0-BE120DD1405B}"/>
              </a:ext>
            </a:extLst>
          </p:cNvPr>
          <p:cNvSpPr/>
          <p:nvPr/>
        </p:nvSpPr>
        <p:spPr>
          <a:xfrm>
            <a:off x="11411061" y="-7968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91B02FA-D53A-6084-674E-0A3409C0ECA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350" y="1790139"/>
            <a:ext cx="3965828" cy="373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37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FEEB8-D1D6-ED6A-DA27-DB3429CE3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F4F54-1911-7206-EC97-BBFC20DDB93A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A Plants for Space experiment: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893AD39-21F2-6D8E-EBAF-4A18916819F3}"/>
              </a:ext>
            </a:extLst>
          </p:cNvPr>
          <p:cNvSpPr txBox="1">
            <a:spLocks/>
          </p:cNvSpPr>
          <p:nvPr/>
        </p:nvSpPr>
        <p:spPr>
          <a:xfrm>
            <a:off x="573488" y="1779740"/>
            <a:ext cx="459858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800">
                <a:latin typeface="Aptos" panose="020B0004020202020204" pitchFamily="34" charset="0"/>
              </a:rPr>
              <a:t>Red lettuce growing in controlled environment conditions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B5DF19-E8AC-57B2-2E81-85A5EBC32172}"/>
              </a:ext>
            </a:extLst>
          </p:cNvPr>
          <p:cNvSpPr txBox="1">
            <a:spLocks/>
          </p:cNvSpPr>
          <p:nvPr/>
        </p:nvSpPr>
        <p:spPr>
          <a:xfrm>
            <a:off x="573488" y="3545877"/>
            <a:ext cx="51278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800">
                <a:latin typeface="Aptos" panose="020B0004020202020204" pitchFamily="34" charset="0"/>
              </a:rPr>
              <a:t>What are its optimum growth conditions?</a:t>
            </a:r>
          </a:p>
          <a:p>
            <a:endParaRPr lang="en-AU" sz="2800">
              <a:latin typeface="Aptos" panose="020B00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E38750-6F0E-4697-A286-25F2D5858A7A}"/>
              </a:ext>
            </a:extLst>
          </p:cNvPr>
          <p:cNvSpPr txBox="1">
            <a:spLocks/>
          </p:cNvSpPr>
          <p:nvPr/>
        </p:nvSpPr>
        <p:spPr>
          <a:xfrm>
            <a:off x="573488" y="4657017"/>
            <a:ext cx="51278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800">
                <a:latin typeface="Aptos" panose="020B0004020202020204" pitchFamily="34" charset="0"/>
              </a:rPr>
              <a:t>Optimum for what? </a:t>
            </a:r>
          </a:p>
          <a:p>
            <a:r>
              <a:rPr lang="en-AU" sz="2800">
                <a:latin typeface="Aptos" panose="020B0004020202020204" pitchFamily="34" charset="0"/>
              </a:rPr>
              <a:t>(characteristics? Health? Growth rate (of what!)!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FAA113-3604-3407-1CD4-25B0EBDDB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0123" y="4522593"/>
            <a:ext cx="3469821" cy="1943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6C4E36-B4DD-70F6-C5B0-798004B89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0173" y="4522593"/>
            <a:ext cx="2352675" cy="1943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FC0DED-F8C2-D81E-5D43-649C4A0430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26032" y="1338611"/>
            <a:ext cx="5913912" cy="3101218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FA85D6A-7DCC-8C14-404B-FE2BD4D2A89E}"/>
              </a:ext>
            </a:extLst>
          </p:cNvPr>
          <p:cNvSpPr txBox="1">
            <a:spLocks/>
          </p:cNvSpPr>
          <p:nvPr/>
        </p:nvSpPr>
        <p:spPr>
          <a:xfrm>
            <a:off x="7210460" y="4087561"/>
            <a:ext cx="3714261" cy="3522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latin typeface="Agrandir" panose="020B0604020202020204" charset="0"/>
              </a:rPr>
              <a:t>Outrageous red lettuce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1B2EED2-59C2-74DF-BF7B-CFBE6ED8C7D1}"/>
              </a:ext>
            </a:extLst>
          </p:cNvPr>
          <p:cNvSpPr txBox="1">
            <a:spLocks/>
          </p:cNvSpPr>
          <p:nvPr/>
        </p:nvSpPr>
        <p:spPr>
          <a:xfrm>
            <a:off x="5831920" y="6440303"/>
            <a:ext cx="5769530" cy="3595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latin typeface="Agrandir" panose="020B0604020202020204" charset="0"/>
              </a:rPr>
              <a:t>Controlled environment growth rooms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10" name="Freeform 2">
            <a:extLst>
              <a:ext uri="{FF2B5EF4-FFF2-40B4-BE49-F238E27FC236}">
                <a16:creationId xmlns:a16="http://schemas.microsoft.com/office/drawing/2014/main" id="{DE962FF9-3001-B1EA-1A58-EE52D94129A0}"/>
              </a:ext>
            </a:extLst>
          </p:cNvPr>
          <p:cNvSpPr/>
          <p:nvPr/>
        </p:nvSpPr>
        <p:spPr>
          <a:xfrm>
            <a:off x="11411061" y="-7968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132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36E6F-241A-D8E7-7462-2F9B436BE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F607F-3EBF-B087-6CF8-46168F200094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Experiment Design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889A5CD-C997-7BA6-1D54-F5A9A548F4A1}"/>
              </a:ext>
            </a:extLst>
          </p:cNvPr>
          <p:cNvSpPr txBox="1">
            <a:spLocks/>
          </p:cNvSpPr>
          <p:nvPr/>
        </p:nvSpPr>
        <p:spPr>
          <a:xfrm>
            <a:off x="545392" y="1314920"/>
            <a:ext cx="5258642" cy="556368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400" b="1">
                <a:latin typeface="Aptos"/>
              </a:rPr>
              <a:t>Outrageous Red Romanesco lettuce</a:t>
            </a:r>
          </a:p>
          <a:p>
            <a:endParaRPr lang="en-AU" sz="2800" b="1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Conditions: </a:t>
            </a:r>
            <a:r>
              <a:rPr lang="en-AU" sz="2800">
                <a:latin typeface="Aptos" panose="020B0004020202020204" pitchFamily="34" charset="0"/>
              </a:rPr>
              <a:t>21</a:t>
            </a:r>
            <a:r>
              <a:rPr lang="en-AU" sz="2800" baseline="30000">
                <a:latin typeface="Aptos" panose="020B0004020202020204" pitchFamily="34" charset="0"/>
              </a:rPr>
              <a:t>C</a:t>
            </a:r>
            <a:r>
              <a:rPr lang="en-AU" sz="2800">
                <a:latin typeface="Aptos" panose="020B0004020202020204" pitchFamily="34" charset="0"/>
              </a:rPr>
              <a:t>, 15hr light: 9 dark, ventilated 1 atm pressure, standard atm composition, broad spectrum LED lighting</a:t>
            </a:r>
          </a:p>
          <a:p>
            <a:endParaRPr lang="en-AU" sz="2800" b="1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Nutrients of interest: </a:t>
            </a:r>
          </a:p>
          <a:p>
            <a:r>
              <a:rPr lang="en-AU" sz="2800">
                <a:latin typeface="Aptos" panose="020B0004020202020204" pitchFamily="34" charset="0"/>
              </a:rPr>
              <a:t>Nitrogen, Phosphate, Potassium</a:t>
            </a:r>
          </a:p>
          <a:p>
            <a:endParaRPr lang="en-AU" sz="2800" b="1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Nutrient conditions </a:t>
            </a:r>
          </a:p>
          <a:p>
            <a:r>
              <a:rPr lang="en-AU" sz="2800">
                <a:latin typeface="Aptos" panose="020B0004020202020204" pitchFamily="34" charset="0"/>
              </a:rPr>
              <a:t>high, medium and low</a:t>
            </a:r>
          </a:p>
          <a:p>
            <a:endParaRPr lang="en-AU" sz="2800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5 Weeks duration</a:t>
            </a:r>
          </a:p>
          <a:p>
            <a:endParaRPr lang="en-AU" sz="3992" b="1">
              <a:latin typeface="Aptos" panose="020B0004020202020204" pitchFamily="34" charset="0"/>
            </a:endParaRPr>
          </a:p>
          <a:p>
            <a:endParaRPr lang="en-AU" sz="3992" b="1">
              <a:latin typeface="Aptos" panose="020B00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8C595-C742-E476-9794-853B78F0A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0123" y="4589267"/>
            <a:ext cx="3573677" cy="20012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12B0EF-D123-8442-4A98-6BB959122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0173" y="4589268"/>
            <a:ext cx="2352675" cy="1943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09ECB3-62E7-DE5A-D2CA-1C5B4C72EE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30173" y="1395661"/>
            <a:ext cx="2352675" cy="31012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76E041D-E372-9821-8A96-E483DBD32A2E}"/>
              </a:ext>
            </a:extLst>
          </p:cNvPr>
          <p:cNvSpPr/>
          <p:nvPr/>
        </p:nvSpPr>
        <p:spPr>
          <a:xfrm>
            <a:off x="8270123" y="1395660"/>
            <a:ext cx="3573677" cy="31012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611705-D7AC-CC24-AFC5-504A47845851}"/>
              </a:ext>
            </a:extLst>
          </p:cNvPr>
          <p:cNvSpPr txBox="1">
            <a:spLocks/>
          </p:cNvSpPr>
          <p:nvPr/>
        </p:nvSpPr>
        <p:spPr>
          <a:xfrm>
            <a:off x="9192125" y="2553949"/>
            <a:ext cx="10446279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N, P, K</a:t>
            </a:r>
          </a:p>
        </p:txBody>
      </p:sp>
      <p:sp>
        <p:nvSpPr>
          <p:cNvPr id="9" name="Freeform 2">
            <a:extLst>
              <a:ext uri="{FF2B5EF4-FFF2-40B4-BE49-F238E27FC236}">
                <a16:creationId xmlns:a16="http://schemas.microsoft.com/office/drawing/2014/main" id="{85B06ED9-5947-6BE5-ECA8-BAF82227EBFF}"/>
              </a:ext>
            </a:extLst>
          </p:cNvPr>
          <p:cNvSpPr/>
          <p:nvPr/>
        </p:nvSpPr>
        <p:spPr>
          <a:xfrm>
            <a:off x="11411061" y="-83290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2586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C33E578-6DB7-6F56-7223-0C6FA3977FC9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Experiment Design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064B9A-0488-28AC-A93F-BCA663CCB12E}"/>
              </a:ext>
            </a:extLst>
          </p:cNvPr>
          <p:cNvSpPr/>
          <p:nvPr/>
        </p:nvSpPr>
        <p:spPr>
          <a:xfrm>
            <a:off x="250980" y="2092346"/>
            <a:ext cx="3573677" cy="31012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547D72-939F-162D-BB5B-D4C2BDDCFA66}"/>
              </a:ext>
            </a:extLst>
          </p:cNvPr>
          <p:cNvSpPr txBox="1">
            <a:spLocks/>
          </p:cNvSpPr>
          <p:nvPr/>
        </p:nvSpPr>
        <p:spPr>
          <a:xfrm>
            <a:off x="1136696" y="3149035"/>
            <a:ext cx="10446279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N, P, K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2D89E60-5CF1-F7D5-A341-E76EF81030C8}"/>
              </a:ext>
            </a:extLst>
          </p:cNvPr>
          <p:cNvSpPr txBox="1">
            <a:spLocks/>
          </p:cNvSpPr>
          <p:nvPr/>
        </p:nvSpPr>
        <p:spPr>
          <a:xfrm>
            <a:off x="4303659" y="1438653"/>
            <a:ext cx="7886072" cy="3480996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800" b="1">
                <a:latin typeface="Aptos"/>
              </a:rPr>
              <a:t>Nitrogen (N):</a:t>
            </a:r>
            <a:r>
              <a:rPr lang="en-AU" sz="2800">
                <a:latin typeface="Aptos"/>
              </a:rPr>
              <a:t> </a:t>
            </a:r>
            <a:endParaRPr lang="en-AU">
              <a:latin typeface="Aptos"/>
            </a:endParaRPr>
          </a:p>
          <a:p>
            <a:r>
              <a:rPr lang="en-AU" sz="2400">
                <a:latin typeface="Aptos"/>
              </a:rPr>
              <a:t>Essential for the synthesis of chlorophyll, amino acids, and proteins, making it critical for leaf growth and photosynthesis. </a:t>
            </a:r>
            <a:endParaRPr lang="en-AU" sz="3200">
              <a:latin typeface="Aptos"/>
            </a:endParaRPr>
          </a:p>
          <a:p>
            <a:pPr marL="285750" indent="-285750">
              <a:buFont typeface="Arial"/>
              <a:buChar char="•"/>
            </a:pPr>
            <a:endParaRPr lang="en-AU" sz="2800" b="1">
              <a:latin typeface="Aptos"/>
            </a:endParaRPr>
          </a:p>
          <a:p>
            <a:r>
              <a:rPr lang="en-AU" sz="2800" b="1">
                <a:latin typeface="Aptos"/>
              </a:rPr>
              <a:t>Phosphorus (P): </a:t>
            </a:r>
            <a:endParaRPr lang="en-AU">
              <a:latin typeface="Aptos"/>
            </a:endParaRPr>
          </a:p>
          <a:p>
            <a:r>
              <a:rPr lang="en-AU" sz="2400">
                <a:latin typeface="Aptos"/>
              </a:rPr>
              <a:t>Supports root development, energy transfer (ATP), and the formation of flowers, fruits, and seeds. </a:t>
            </a:r>
            <a:endParaRPr lang="en-AU" sz="3200">
              <a:latin typeface="Aptos"/>
            </a:endParaRPr>
          </a:p>
          <a:p>
            <a:pPr marL="285750" indent="-285750">
              <a:buFont typeface="Arial"/>
              <a:buChar char="•"/>
            </a:pPr>
            <a:endParaRPr lang="en-AU" sz="2800" b="1">
              <a:latin typeface="Aptos"/>
            </a:endParaRPr>
          </a:p>
          <a:p>
            <a:r>
              <a:rPr lang="en-AU" sz="2800" b="1">
                <a:latin typeface="Aptos"/>
              </a:rPr>
              <a:t>Potassium (K):</a:t>
            </a:r>
            <a:endParaRPr lang="en-AU">
              <a:latin typeface="Aptos"/>
            </a:endParaRPr>
          </a:p>
          <a:p>
            <a:r>
              <a:rPr lang="en-AU" sz="2400">
                <a:latin typeface="Aptos"/>
              </a:rPr>
              <a:t>Regulates water balance, activates enzymes, strengthens cell walls, and improves resistance to disease, drought, and other environmental stresses.</a:t>
            </a:r>
            <a:endParaRPr lang="en-AU" sz="3200">
              <a:latin typeface="Aptos"/>
            </a:endParaRPr>
          </a:p>
          <a:p>
            <a:endParaRPr lang="en-AU" sz="2800" b="1">
              <a:latin typeface="Aptos" panose="020B0004020202020204" pitchFamily="34" charset="0"/>
            </a:endParaRPr>
          </a:p>
          <a:p>
            <a:endParaRPr lang="en-AU" sz="2800" b="1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20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E6157-F9A8-7964-4016-0431B19FA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EFEE2-3507-2D88-D5F0-B3406B22E59D}"/>
              </a:ext>
            </a:extLst>
          </p:cNvPr>
          <p:cNvSpPr txBox="1">
            <a:spLocks/>
          </p:cNvSpPr>
          <p:nvPr/>
        </p:nvSpPr>
        <p:spPr>
          <a:xfrm>
            <a:off x="420048" y="453579"/>
            <a:ext cx="6497566" cy="343235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Experiment Design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8F93EB3-2733-33D8-4343-65B429BA2F13}"/>
              </a:ext>
            </a:extLst>
          </p:cNvPr>
          <p:cNvSpPr txBox="1">
            <a:spLocks/>
          </p:cNvSpPr>
          <p:nvPr/>
        </p:nvSpPr>
        <p:spPr>
          <a:xfrm>
            <a:off x="12192000" y="90506"/>
            <a:ext cx="5258642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2800" b="1">
                <a:latin typeface="Aptos" panose="020B0004020202020204" pitchFamily="34" charset="0"/>
              </a:rPr>
              <a:t>Red Romanesco lettuce</a:t>
            </a:r>
          </a:p>
          <a:p>
            <a:endParaRPr lang="en-AU" sz="2800" b="1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Conditions: </a:t>
            </a:r>
            <a:r>
              <a:rPr lang="en-AU" sz="2800">
                <a:latin typeface="Aptos" panose="020B0004020202020204" pitchFamily="34" charset="0"/>
              </a:rPr>
              <a:t>21C, 15hr light 9 dark, ventilated 1 atm pressure, standard atm  composition</a:t>
            </a:r>
          </a:p>
          <a:p>
            <a:endParaRPr lang="en-AU" sz="2800" b="1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Nutrients of interest: </a:t>
            </a:r>
          </a:p>
          <a:p>
            <a:r>
              <a:rPr lang="en-AU" sz="2800">
                <a:latin typeface="Aptos" panose="020B0004020202020204" pitchFamily="34" charset="0"/>
              </a:rPr>
              <a:t>Nitrogen, Phosphate, Potassium</a:t>
            </a:r>
          </a:p>
          <a:p>
            <a:endParaRPr lang="en-AU" sz="2800" b="1">
              <a:latin typeface="Aptos" panose="020B0004020202020204" pitchFamily="34" charset="0"/>
            </a:endParaRPr>
          </a:p>
          <a:p>
            <a:r>
              <a:rPr lang="en-AU" sz="2800" b="1">
                <a:latin typeface="Aptos" panose="020B0004020202020204" pitchFamily="34" charset="0"/>
              </a:rPr>
              <a:t>Nutrient conditions </a:t>
            </a:r>
          </a:p>
          <a:p>
            <a:r>
              <a:rPr lang="en-AU" sz="2800">
                <a:latin typeface="Aptos" panose="020B0004020202020204" pitchFamily="34" charset="0"/>
              </a:rPr>
              <a:t>high, medium and low</a:t>
            </a:r>
          </a:p>
          <a:p>
            <a:endParaRPr lang="en-AU" sz="3992" b="1">
              <a:latin typeface="Aptos" panose="020B0004020202020204" pitchFamily="34" charset="0"/>
            </a:endParaRPr>
          </a:p>
          <a:p>
            <a:endParaRPr lang="en-AU" sz="3992" b="1">
              <a:latin typeface="Aptos" panose="020B00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6C3E19-615D-1E77-B57C-4C8D23A58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12984" y="2376832"/>
            <a:ext cx="3469821" cy="1943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11C12-3901-E49B-1E59-B1B2BB7685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6882" y="518630"/>
            <a:ext cx="2352675" cy="1943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E520D0-B12A-580F-94FE-2C91CC1316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118665" y="796814"/>
            <a:ext cx="2352675" cy="310121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E0C0F1E-443E-603F-E132-6C04F6219A8A}"/>
              </a:ext>
            </a:extLst>
          </p:cNvPr>
          <p:cNvGrpSpPr/>
          <p:nvPr/>
        </p:nvGrpSpPr>
        <p:grpSpPr>
          <a:xfrm>
            <a:off x="542649" y="1206873"/>
            <a:ext cx="535201" cy="608061"/>
            <a:chOff x="1597793" y="1728686"/>
            <a:chExt cx="2704701" cy="286058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BCFDC4D-1A8F-3EAC-5EF0-1D047E62587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E1D5122-5480-65F0-0718-5C2C19C2173F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3A5DDDB-BB82-39A0-AB68-5A53A86F01E3}"/>
              </a:ext>
            </a:extLst>
          </p:cNvPr>
          <p:cNvGrpSpPr/>
          <p:nvPr/>
        </p:nvGrpSpPr>
        <p:grpSpPr>
          <a:xfrm>
            <a:off x="1476786" y="1206873"/>
            <a:ext cx="535201" cy="608061"/>
            <a:chOff x="1597793" y="1728686"/>
            <a:chExt cx="2704701" cy="286058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A4679B9-0F24-667F-BBF6-B3C4C83D0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5BDCC40-D4AB-2BD2-0D0A-6C836398F906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63C391-3F9D-CD0D-1E1B-8D12C6BCFC9A}"/>
              </a:ext>
            </a:extLst>
          </p:cNvPr>
          <p:cNvGrpSpPr/>
          <p:nvPr/>
        </p:nvGrpSpPr>
        <p:grpSpPr>
          <a:xfrm>
            <a:off x="2417225" y="1230303"/>
            <a:ext cx="535201" cy="608061"/>
            <a:chOff x="1597793" y="1728686"/>
            <a:chExt cx="2704701" cy="286058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66D4E2C-AA3A-870E-DE58-317E35399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59C7728-880D-FEC3-2727-A9494CBCE23F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D105368-1BE2-F018-86C9-9DF5C28938CB}"/>
              </a:ext>
            </a:extLst>
          </p:cNvPr>
          <p:cNvGrpSpPr/>
          <p:nvPr/>
        </p:nvGrpSpPr>
        <p:grpSpPr>
          <a:xfrm>
            <a:off x="514793" y="1822241"/>
            <a:ext cx="535201" cy="608061"/>
            <a:chOff x="1597793" y="1728686"/>
            <a:chExt cx="2704701" cy="286058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015A506-5A54-3787-905A-3D49B8EF7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132C7FF-BD83-1B8E-6AB6-1D290765DD30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6722B6F-6024-7A81-43FE-63AD65B8FDCB}"/>
              </a:ext>
            </a:extLst>
          </p:cNvPr>
          <p:cNvGrpSpPr/>
          <p:nvPr/>
        </p:nvGrpSpPr>
        <p:grpSpPr>
          <a:xfrm>
            <a:off x="1448930" y="1822241"/>
            <a:ext cx="535201" cy="608061"/>
            <a:chOff x="1597793" y="1728686"/>
            <a:chExt cx="2704701" cy="2860582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C73544C-BF81-BC48-23B8-8405D8BDF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8F08476-6AED-11D3-FE66-AFF2922A7C81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3BD479E-82FE-B237-813D-9D127D30C866}"/>
              </a:ext>
            </a:extLst>
          </p:cNvPr>
          <p:cNvGrpSpPr/>
          <p:nvPr/>
        </p:nvGrpSpPr>
        <p:grpSpPr>
          <a:xfrm>
            <a:off x="2389369" y="1845671"/>
            <a:ext cx="535201" cy="608061"/>
            <a:chOff x="1597793" y="1728686"/>
            <a:chExt cx="2704701" cy="2860582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E8F20F1-0929-6949-BCBF-35F802E2B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FD7BEB7-FC38-65B1-85F9-A089C9DCE602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E512C76-3F75-712C-8A57-11C381CBC0F0}"/>
              </a:ext>
            </a:extLst>
          </p:cNvPr>
          <p:cNvGrpSpPr/>
          <p:nvPr/>
        </p:nvGrpSpPr>
        <p:grpSpPr>
          <a:xfrm>
            <a:off x="3241083" y="1237883"/>
            <a:ext cx="535201" cy="608061"/>
            <a:chOff x="1597793" y="1728686"/>
            <a:chExt cx="2704701" cy="2860582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7B329CC-4C70-521E-128E-266729AF8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2C21CD2-0403-C56E-3DA6-52871801ECAA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1F6C388-78C5-5CC3-20A4-C9CFCF82920A}"/>
              </a:ext>
            </a:extLst>
          </p:cNvPr>
          <p:cNvGrpSpPr/>
          <p:nvPr/>
        </p:nvGrpSpPr>
        <p:grpSpPr>
          <a:xfrm>
            <a:off x="4175220" y="1237883"/>
            <a:ext cx="535201" cy="608061"/>
            <a:chOff x="1597793" y="1728686"/>
            <a:chExt cx="2704701" cy="286058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8DCC05B-BBD7-9F9F-9ED4-6E1F084A9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7E06CD7-8108-19E8-2B13-8C73BD60E285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60BD27F-02CD-E461-A854-8B2CCC8F9B48}"/>
              </a:ext>
            </a:extLst>
          </p:cNvPr>
          <p:cNvGrpSpPr/>
          <p:nvPr/>
        </p:nvGrpSpPr>
        <p:grpSpPr>
          <a:xfrm>
            <a:off x="5115659" y="1261313"/>
            <a:ext cx="535201" cy="608061"/>
            <a:chOff x="1597793" y="1728686"/>
            <a:chExt cx="2704701" cy="2860582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FAA6C1A-8366-6AF7-ABB3-86D6F932F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B574549-3327-5764-1777-17D75071C89C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28E8468-24BA-7F3B-BA67-4B29D23097C7}"/>
              </a:ext>
            </a:extLst>
          </p:cNvPr>
          <p:cNvGrpSpPr/>
          <p:nvPr/>
        </p:nvGrpSpPr>
        <p:grpSpPr>
          <a:xfrm>
            <a:off x="3213227" y="1853251"/>
            <a:ext cx="535201" cy="608061"/>
            <a:chOff x="1597793" y="1728686"/>
            <a:chExt cx="2704701" cy="2860582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84F534A-1558-458F-0A07-965446AFD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2AC147D-ABD5-EEF8-6644-D9FC1D1F8808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E4C9AFB-0EB2-0115-B13F-9833E1319987}"/>
              </a:ext>
            </a:extLst>
          </p:cNvPr>
          <p:cNvGrpSpPr/>
          <p:nvPr/>
        </p:nvGrpSpPr>
        <p:grpSpPr>
          <a:xfrm>
            <a:off x="4147364" y="1853251"/>
            <a:ext cx="535201" cy="608061"/>
            <a:chOff x="1597793" y="1728686"/>
            <a:chExt cx="2704701" cy="2860582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5A7B70B2-A58C-E731-A4E5-63732238C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057C0B1-332D-F9AE-1FA5-C6FE656D5FBD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7BD6369-6261-FAFC-04E6-44BA587E1E14}"/>
              </a:ext>
            </a:extLst>
          </p:cNvPr>
          <p:cNvGrpSpPr/>
          <p:nvPr/>
        </p:nvGrpSpPr>
        <p:grpSpPr>
          <a:xfrm>
            <a:off x="5087803" y="1876681"/>
            <a:ext cx="535201" cy="608061"/>
            <a:chOff x="1597793" y="1728686"/>
            <a:chExt cx="2704701" cy="286058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6C9345D-4D66-6497-C235-3495B90A3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B7161BA-04E0-DD4D-E57C-4F50AF99E95A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E998A6C-45C4-4504-1282-AB7309C38BBB}"/>
              </a:ext>
            </a:extLst>
          </p:cNvPr>
          <p:cNvGrpSpPr/>
          <p:nvPr/>
        </p:nvGrpSpPr>
        <p:grpSpPr>
          <a:xfrm>
            <a:off x="6049170" y="1191024"/>
            <a:ext cx="535201" cy="608061"/>
            <a:chOff x="1597793" y="1728686"/>
            <a:chExt cx="2704701" cy="2860582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F4FE336C-F65A-CB2E-5BFC-E8B198305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2E83E36-5FC5-CB63-9120-BF58B42FDACB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697A28F-06DE-3556-7A0A-AADD51CD5A96}"/>
              </a:ext>
            </a:extLst>
          </p:cNvPr>
          <p:cNvGrpSpPr/>
          <p:nvPr/>
        </p:nvGrpSpPr>
        <p:grpSpPr>
          <a:xfrm>
            <a:off x="6983307" y="1191024"/>
            <a:ext cx="535201" cy="608061"/>
            <a:chOff x="1597793" y="1728686"/>
            <a:chExt cx="2704701" cy="2860582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011E3B5-AF68-F6BC-20EE-0106544B4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146E156-43E5-9AFC-6556-94B95EF53BDA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DDF4F0A-8830-BAEA-4809-CF5F96451AA4}"/>
              </a:ext>
            </a:extLst>
          </p:cNvPr>
          <p:cNvGrpSpPr/>
          <p:nvPr/>
        </p:nvGrpSpPr>
        <p:grpSpPr>
          <a:xfrm>
            <a:off x="7923746" y="1214454"/>
            <a:ext cx="535201" cy="608061"/>
            <a:chOff x="1597793" y="1728686"/>
            <a:chExt cx="2704701" cy="2860582"/>
          </a:xfrm>
        </p:grpSpPr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CCF84C8F-BA12-A418-44EA-7C7279169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5858E74-0EB2-4BF2-BC8C-50435D2A3589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1A82E95-35BD-339A-EC6D-DC4789FE146A}"/>
              </a:ext>
            </a:extLst>
          </p:cNvPr>
          <p:cNvGrpSpPr/>
          <p:nvPr/>
        </p:nvGrpSpPr>
        <p:grpSpPr>
          <a:xfrm>
            <a:off x="6021314" y="1806392"/>
            <a:ext cx="535201" cy="608061"/>
            <a:chOff x="1597793" y="1728686"/>
            <a:chExt cx="2704701" cy="2860582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6EAC6CAC-BC08-4554-AE7D-F94CBA422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E05E72C-BB73-2899-9C8F-8DD10D480490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28FB11E-E40F-6BAC-4713-7D5D8552696B}"/>
              </a:ext>
            </a:extLst>
          </p:cNvPr>
          <p:cNvGrpSpPr/>
          <p:nvPr/>
        </p:nvGrpSpPr>
        <p:grpSpPr>
          <a:xfrm>
            <a:off x="6955451" y="1806392"/>
            <a:ext cx="535201" cy="608061"/>
            <a:chOff x="1597793" y="1728686"/>
            <a:chExt cx="2704701" cy="2860582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08661A11-DF95-B326-827B-5F1747D8A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8E9D2CD-5B5D-5FF6-0E91-346A243F0CD2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6650AAD-DFF3-6AC7-2003-5BF29E52516B}"/>
              </a:ext>
            </a:extLst>
          </p:cNvPr>
          <p:cNvGrpSpPr/>
          <p:nvPr/>
        </p:nvGrpSpPr>
        <p:grpSpPr>
          <a:xfrm>
            <a:off x="7895890" y="1829822"/>
            <a:ext cx="535201" cy="608061"/>
            <a:chOff x="1597793" y="1728686"/>
            <a:chExt cx="2704701" cy="2860582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FEBFDC1D-52D3-73D9-B25F-59FE40058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4D45363-5405-51C8-CBB0-06F81DD82DB7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F1D8F2F9-4887-6DE9-FB4F-DE9B40AFB2A4}"/>
              </a:ext>
            </a:extLst>
          </p:cNvPr>
          <p:cNvGrpSpPr/>
          <p:nvPr/>
        </p:nvGrpSpPr>
        <p:grpSpPr>
          <a:xfrm>
            <a:off x="514793" y="3166598"/>
            <a:ext cx="535201" cy="608061"/>
            <a:chOff x="1597793" y="1728686"/>
            <a:chExt cx="2704701" cy="2860582"/>
          </a:xfrm>
        </p:grpSpPr>
        <p:pic>
          <p:nvPicPr>
            <p:cNvPr id="119" name="Picture 118">
              <a:extLst>
                <a:ext uri="{FF2B5EF4-FFF2-40B4-BE49-F238E27FC236}">
                  <a16:creationId xmlns:a16="http://schemas.microsoft.com/office/drawing/2014/main" id="{46AAE7B8-82CA-6EA7-468F-2DF1780ED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69FAD107-5459-D732-3193-418A67789212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985BE88-9A06-41DD-53B2-45567E08D442}"/>
              </a:ext>
            </a:extLst>
          </p:cNvPr>
          <p:cNvGrpSpPr/>
          <p:nvPr/>
        </p:nvGrpSpPr>
        <p:grpSpPr>
          <a:xfrm>
            <a:off x="1448930" y="3166598"/>
            <a:ext cx="535201" cy="608061"/>
            <a:chOff x="1597793" y="1728686"/>
            <a:chExt cx="2704701" cy="2860582"/>
          </a:xfrm>
        </p:grpSpPr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80D1546F-C831-45C5-A766-AEFC68CEE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7DA852EB-C1CB-F343-76C2-8D08CE147A98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3F2F545-D51C-F091-8170-9EAF0F6F761C}"/>
              </a:ext>
            </a:extLst>
          </p:cNvPr>
          <p:cNvGrpSpPr/>
          <p:nvPr/>
        </p:nvGrpSpPr>
        <p:grpSpPr>
          <a:xfrm>
            <a:off x="2389369" y="3190028"/>
            <a:ext cx="535201" cy="608061"/>
            <a:chOff x="1597793" y="1728686"/>
            <a:chExt cx="2704701" cy="2860582"/>
          </a:xfrm>
        </p:grpSpPr>
        <p:pic>
          <p:nvPicPr>
            <p:cNvPr id="125" name="Picture 124">
              <a:extLst>
                <a:ext uri="{FF2B5EF4-FFF2-40B4-BE49-F238E27FC236}">
                  <a16:creationId xmlns:a16="http://schemas.microsoft.com/office/drawing/2014/main" id="{6CBBB0B1-43D7-BBA5-EC69-3C96E81ED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BF8FB897-344B-13AE-56F1-62127F84F358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C5C5C642-C30F-4348-9613-51D0E041CFB8}"/>
              </a:ext>
            </a:extLst>
          </p:cNvPr>
          <p:cNvGrpSpPr/>
          <p:nvPr/>
        </p:nvGrpSpPr>
        <p:grpSpPr>
          <a:xfrm>
            <a:off x="486937" y="3781966"/>
            <a:ext cx="535201" cy="608061"/>
            <a:chOff x="1597793" y="1728686"/>
            <a:chExt cx="2704701" cy="2860582"/>
          </a:xfrm>
        </p:grpSpPr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C6043FD6-CEF2-A5EE-3DD6-7C9EB1DC6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5044F21-2507-66BF-52BA-8B1628A70566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CADAADAD-30B3-D63B-B743-220CD3083BFF}"/>
              </a:ext>
            </a:extLst>
          </p:cNvPr>
          <p:cNvGrpSpPr/>
          <p:nvPr/>
        </p:nvGrpSpPr>
        <p:grpSpPr>
          <a:xfrm>
            <a:off x="1421074" y="3781966"/>
            <a:ext cx="535201" cy="608061"/>
            <a:chOff x="1597793" y="1728686"/>
            <a:chExt cx="2704701" cy="2860582"/>
          </a:xfrm>
        </p:grpSpPr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2516A9D7-21C7-846F-528E-1B4F9D332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403B048E-8B2A-484C-D601-5FDE9E3622AE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3C8724AC-F0B5-3999-5166-A2AABE2DE9FC}"/>
              </a:ext>
            </a:extLst>
          </p:cNvPr>
          <p:cNvGrpSpPr/>
          <p:nvPr/>
        </p:nvGrpSpPr>
        <p:grpSpPr>
          <a:xfrm>
            <a:off x="2361513" y="3805396"/>
            <a:ext cx="535201" cy="608061"/>
            <a:chOff x="1597793" y="1728686"/>
            <a:chExt cx="2704701" cy="2860582"/>
          </a:xfrm>
        </p:grpSpPr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3DC95FE3-B4F8-A222-00FA-F0551833BA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9ADFD692-9893-1465-10B8-304D86DBD274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CC997402-3709-1C3F-ADBD-311B47E67C2B}"/>
              </a:ext>
            </a:extLst>
          </p:cNvPr>
          <p:cNvGrpSpPr/>
          <p:nvPr/>
        </p:nvGrpSpPr>
        <p:grpSpPr>
          <a:xfrm>
            <a:off x="3213227" y="3197608"/>
            <a:ext cx="535201" cy="608061"/>
            <a:chOff x="1597793" y="1728686"/>
            <a:chExt cx="2704701" cy="2860582"/>
          </a:xfrm>
        </p:grpSpPr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CFD2330C-1E1F-E17B-4D58-2213992A8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9D19389C-BB5D-4EFE-974E-9ED75C6711A1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10AC2FDA-94B2-2138-59F8-DB49FDFCB122}"/>
              </a:ext>
            </a:extLst>
          </p:cNvPr>
          <p:cNvGrpSpPr/>
          <p:nvPr/>
        </p:nvGrpSpPr>
        <p:grpSpPr>
          <a:xfrm>
            <a:off x="4147364" y="3197608"/>
            <a:ext cx="535201" cy="608061"/>
            <a:chOff x="1597793" y="1728686"/>
            <a:chExt cx="2704701" cy="2860582"/>
          </a:xfrm>
        </p:grpSpPr>
        <p:pic>
          <p:nvPicPr>
            <p:cNvPr id="140" name="Picture 139">
              <a:extLst>
                <a:ext uri="{FF2B5EF4-FFF2-40B4-BE49-F238E27FC236}">
                  <a16:creationId xmlns:a16="http://schemas.microsoft.com/office/drawing/2014/main" id="{1833CA2A-A951-AA72-C08B-EDF3F9C649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13D9E9DE-FA59-D59D-0B90-3934D426C257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C590AD45-6456-6692-927A-D73D14E351F1}"/>
              </a:ext>
            </a:extLst>
          </p:cNvPr>
          <p:cNvGrpSpPr/>
          <p:nvPr/>
        </p:nvGrpSpPr>
        <p:grpSpPr>
          <a:xfrm>
            <a:off x="5087803" y="3221038"/>
            <a:ext cx="535201" cy="608061"/>
            <a:chOff x="1597793" y="1728686"/>
            <a:chExt cx="2704701" cy="2860582"/>
          </a:xfrm>
        </p:grpSpPr>
        <p:pic>
          <p:nvPicPr>
            <p:cNvPr id="143" name="Picture 142">
              <a:extLst>
                <a:ext uri="{FF2B5EF4-FFF2-40B4-BE49-F238E27FC236}">
                  <a16:creationId xmlns:a16="http://schemas.microsoft.com/office/drawing/2014/main" id="{58689F63-609A-E23C-6D25-396DB6F5B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43DD398B-89A0-B097-6A2E-F05B26A44609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46965A2A-DD69-AAF3-9E83-C92EC19C7552}"/>
              </a:ext>
            </a:extLst>
          </p:cNvPr>
          <p:cNvGrpSpPr/>
          <p:nvPr/>
        </p:nvGrpSpPr>
        <p:grpSpPr>
          <a:xfrm>
            <a:off x="3185371" y="3812976"/>
            <a:ext cx="535201" cy="608061"/>
            <a:chOff x="1597793" y="1728686"/>
            <a:chExt cx="2704701" cy="2860582"/>
          </a:xfrm>
        </p:grpSpPr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064991A1-7D52-9B83-CE6E-B58C54BB2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C78135A5-B48D-BFEE-31D2-DDEEE6594F9A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F2913477-402B-8FED-3D30-DFE990F68374}"/>
              </a:ext>
            </a:extLst>
          </p:cNvPr>
          <p:cNvGrpSpPr/>
          <p:nvPr/>
        </p:nvGrpSpPr>
        <p:grpSpPr>
          <a:xfrm>
            <a:off x="4119508" y="3812976"/>
            <a:ext cx="535201" cy="608061"/>
            <a:chOff x="1597793" y="1728686"/>
            <a:chExt cx="2704701" cy="2860582"/>
          </a:xfrm>
        </p:grpSpPr>
        <p:pic>
          <p:nvPicPr>
            <p:cNvPr id="149" name="Picture 148">
              <a:extLst>
                <a:ext uri="{FF2B5EF4-FFF2-40B4-BE49-F238E27FC236}">
                  <a16:creationId xmlns:a16="http://schemas.microsoft.com/office/drawing/2014/main" id="{D080E388-28CB-F0A4-26F3-F75962F91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1C5F9951-1AB4-C342-E928-1C02F2CBA9A4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0F35D6FF-E5A9-7C38-EA27-B09D3F960D92}"/>
              </a:ext>
            </a:extLst>
          </p:cNvPr>
          <p:cNvGrpSpPr/>
          <p:nvPr/>
        </p:nvGrpSpPr>
        <p:grpSpPr>
          <a:xfrm>
            <a:off x="5059947" y="3836406"/>
            <a:ext cx="535201" cy="608061"/>
            <a:chOff x="1597793" y="1728686"/>
            <a:chExt cx="2704701" cy="2860582"/>
          </a:xfrm>
        </p:grpSpPr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6FD2D764-63A7-91E0-5B24-4437CFF7D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86DECCF-478E-11C2-45CE-4D980E757C5A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619CFBC2-3C93-1183-BFF2-AF27A513925D}"/>
              </a:ext>
            </a:extLst>
          </p:cNvPr>
          <p:cNvGrpSpPr/>
          <p:nvPr/>
        </p:nvGrpSpPr>
        <p:grpSpPr>
          <a:xfrm>
            <a:off x="6021314" y="3150749"/>
            <a:ext cx="535201" cy="608061"/>
            <a:chOff x="1597793" y="1728686"/>
            <a:chExt cx="2704701" cy="2860582"/>
          </a:xfrm>
        </p:grpSpPr>
        <p:pic>
          <p:nvPicPr>
            <p:cNvPr id="155" name="Picture 154">
              <a:extLst>
                <a:ext uri="{FF2B5EF4-FFF2-40B4-BE49-F238E27FC236}">
                  <a16:creationId xmlns:a16="http://schemas.microsoft.com/office/drawing/2014/main" id="{3A135978-1998-E042-8BE1-7B28245C42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DA470921-35E6-53E1-9BB2-5CD520883CE6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95BB1226-BB72-81D4-F30A-260C6BF73C7C}"/>
              </a:ext>
            </a:extLst>
          </p:cNvPr>
          <p:cNvGrpSpPr/>
          <p:nvPr/>
        </p:nvGrpSpPr>
        <p:grpSpPr>
          <a:xfrm>
            <a:off x="6955451" y="3150749"/>
            <a:ext cx="535201" cy="608061"/>
            <a:chOff x="1597793" y="1728686"/>
            <a:chExt cx="2704701" cy="2860582"/>
          </a:xfrm>
        </p:grpSpPr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9403363B-C546-285D-4675-F360DB45E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0C45A960-38BC-229E-91B8-ED6AF41C70FE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10BBB049-EA49-D2FC-F2FA-7A3936D78822}"/>
              </a:ext>
            </a:extLst>
          </p:cNvPr>
          <p:cNvGrpSpPr/>
          <p:nvPr/>
        </p:nvGrpSpPr>
        <p:grpSpPr>
          <a:xfrm>
            <a:off x="7895890" y="3174179"/>
            <a:ext cx="535201" cy="608061"/>
            <a:chOff x="1597793" y="1728686"/>
            <a:chExt cx="2704701" cy="2860582"/>
          </a:xfrm>
        </p:grpSpPr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6E1891CD-E43F-F252-3AEA-82D52D608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BC120F5-A6A1-D587-2235-DAF24525A5F9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4285BFE1-736F-305C-861E-B7BFAF1CD3C5}"/>
              </a:ext>
            </a:extLst>
          </p:cNvPr>
          <p:cNvGrpSpPr/>
          <p:nvPr/>
        </p:nvGrpSpPr>
        <p:grpSpPr>
          <a:xfrm>
            <a:off x="5993458" y="3766117"/>
            <a:ext cx="535201" cy="608061"/>
            <a:chOff x="1597793" y="1728686"/>
            <a:chExt cx="2704701" cy="2860582"/>
          </a:xfrm>
        </p:grpSpPr>
        <p:pic>
          <p:nvPicPr>
            <p:cNvPr id="164" name="Picture 163">
              <a:extLst>
                <a:ext uri="{FF2B5EF4-FFF2-40B4-BE49-F238E27FC236}">
                  <a16:creationId xmlns:a16="http://schemas.microsoft.com/office/drawing/2014/main" id="{F8422D01-4A14-ACBC-974A-CA9252043E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00D349A2-B449-6859-5DE4-93E007F5482C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991EAF36-6260-2EB8-91A0-13CEFDAC7D6B}"/>
              </a:ext>
            </a:extLst>
          </p:cNvPr>
          <p:cNvGrpSpPr/>
          <p:nvPr/>
        </p:nvGrpSpPr>
        <p:grpSpPr>
          <a:xfrm>
            <a:off x="6927595" y="3766117"/>
            <a:ext cx="535201" cy="608061"/>
            <a:chOff x="1597793" y="1728686"/>
            <a:chExt cx="2704701" cy="2860582"/>
          </a:xfrm>
        </p:grpSpPr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FB74D2F4-926F-945A-2D70-769C35D8A2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5FEA3F7E-9917-253D-FD59-58DDDEBA2BF7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A4FCC90B-DDE3-F2EF-AF5D-789D4AD77DC0}"/>
              </a:ext>
            </a:extLst>
          </p:cNvPr>
          <p:cNvGrpSpPr/>
          <p:nvPr/>
        </p:nvGrpSpPr>
        <p:grpSpPr>
          <a:xfrm>
            <a:off x="7868034" y="3789547"/>
            <a:ext cx="535201" cy="608061"/>
            <a:chOff x="1597793" y="1728686"/>
            <a:chExt cx="2704701" cy="2860582"/>
          </a:xfrm>
        </p:grpSpPr>
        <p:pic>
          <p:nvPicPr>
            <p:cNvPr id="170" name="Picture 169">
              <a:extLst>
                <a:ext uri="{FF2B5EF4-FFF2-40B4-BE49-F238E27FC236}">
                  <a16:creationId xmlns:a16="http://schemas.microsoft.com/office/drawing/2014/main" id="{71EAC3BC-2C78-13A4-A274-D32E987EA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F678B679-D80B-2694-D5F4-10139363D30B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F4F09951-AE02-4C5C-1D83-C073D0F82486}"/>
              </a:ext>
            </a:extLst>
          </p:cNvPr>
          <p:cNvGrpSpPr/>
          <p:nvPr/>
        </p:nvGrpSpPr>
        <p:grpSpPr>
          <a:xfrm>
            <a:off x="486937" y="5126323"/>
            <a:ext cx="535201" cy="608061"/>
            <a:chOff x="1597793" y="1728686"/>
            <a:chExt cx="2704701" cy="2860582"/>
          </a:xfrm>
        </p:grpSpPr>
        <p:pic>
          <p:nvPicPr>
            <p:cNvPr id="173" name="Picture 172">
              <a:extLst>
                <a:ext uri="{FF2B5EF4-FFF2-40B4-BE49-F238E27FC236}">
                  <a16:creationId xmlns:a16="http://schemas.microsoft.com/office/drawing/2014/main" id="{3D5FEB5D-510A-B481-E324-4F02E141D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CB3E1D7E-C130-41D1-50D3-9012BA848ACC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C0C2F55E-3592-63E6-2579-09A74C9778B5}"/>
              </a:ext>
            </a:extLst>
          </p:cNvPr>
          <p:cNvGrpSpPr/>
          <p:nvPr/>
        </p:nvGrpSpPr>
        <p:grpSpPr>
          <a:xfrm>
            <a:off x="1421074" y="5126323"/>
            <a:ext cx="535201" cy="608061"/>
            <a:chOff x="1597793" y="1728686"/>
            <a:chExt cx="2704701" cy="2860582"/>
          </a:xfrm>
        </p:grpSpPr>
        <p:pic>
          <p:nvPicPr>
            <p:cNvPr id="176" name="Picture 175">
              <a:extLst>
                <a:ext uri="{FF2B5EF4-FFF2-40B4-BE49-F238E27FC236}">
                  <a16:creationId xmlns:a16="http://schemas.microsoft.com/office/drawing/2014/main" id="{0DD7B2AE-08C4-9B89-C7B3-B0E06BF67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7D14C3A2-6639-74BA-98F1-760AD9C3D26B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E1F03E31-6399-C744-1F58-EC8BAD3376F6}"/>
              </a:ext>
            </a:extLst>
          </p:cNvPr>
          <p:cNvGrpSpPr/>
          <p:nvPr/>
        </p:nvGrpSpPr>
        <p:grpSpPr>
          <a:xfrm>
            <a:off x="2361513" y="5149753"/>
            <a:ext cx="535201" cy="608061"/>
            <a:chOff x="1597793" y="1728686"/>
            <a:chExt cx="2704701" cy="2860582"/>
          </a:xfrm>
        </p:grpSpPr>
        <p:pic>
          <p:nvPicPr>
            <p:cNvPr id="179" name="Picture 178">
              <a:extLst>
                <a:ext uri="{FF2B5EF4-FFF2-40B4-BE49-F238E27FC236}">
                  <a16:creationId xmlns:a16="http://schemas.microsoft.com/office/drawing/2014/main" id="{385B5732-382A-ABD5-AE5C-C9D4EEB2A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097DC059-C828-C507-DFE8-6BC4B8173119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E13D36F2-0307-BFA9-4B20-6D3A6CCF263F}"/>
              </a:ext>
            </a:extLst>
          </p:cNvPr>
          <p:cNvGrpSpPr/>
          <p:nvPr/>
        </p:nvGrpSpPr>
        <p:grpSpPr>
          <a:xfrm>
            <a:off x="459081" y="5741691"/>
            <a:ext cx="535201" cy="608061"/>
            <a:chOff x="1597793" y="1728686"/>
            <a:chExt cx="2704701" cy="2860582"/>
          </a:xfrm>
        </p:grpSpPr>
        <p:pic>
          <p:nvPicPr>
            <p:cNvPr id="182" name="Picture 181">
              <a:extLst>
                <a:ext uri="{FF2B5EF4-FFF2-40B4-BE49-F238E27FC236}">
                  <a16:creationId xmlns:a16="http://schemas.microsoft.com/office/drawing/2014/main" id="{75829C91-6C14-4F9B-114B-919AB304B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FA7A315A-EC3D-C43F-E552-35DE8D3B4290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4B90E1AD-5B30-B935-E392-288D8976DC00}"/>
              </a:ext>
            </a:extLst>
          </p:cNvPr>
          <p:cNvGrpSpPr/>
          <p:nvPr/>
        </p:nvGrpSpPr>
        <p:grpSpPr>
          <a:xfrm>
            <a:off x="1393218" y="5741691"/>
            <a:ext cx="535201" cy="608061"/>
            <a:chOff x="1597793" y="1728686"/>
            <a:chExt cx="2704701" cy="2860582"/>
          </a:xfrm>
        </p:grpSpPr>
        <p:pic>
          <p:nvPicPr>
            <p:cNvPr id="185" name="Picture 184">
              <a:extLst>
                <a:ext uri="{FF2B5EF4-FFF2-40B4-BE49-F238E27FC236}">
                  <a16:creationId xmlns:a16="http://schemas.microsoft.com/office/drawing/2014/main" id="{E3588E14-C5B1-BFDC-4DC9-576D64988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4E58326F-42BB-B536-5594-8455EB012ECB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46A16BF3-E266-7021-E5A0-6AFD6A2EECAB}"/>
              </a:ext>
            </a:extLst>
          </p:cNvPr>
          <p:cNvGrpSpPr/>
          <p:nvPr/>
        </p:nvGrpSpPr>
        <p:grpSpPr>
          <a:xfrm>
            <a:off x="2333657" y="5765121"/>
            <a:ext cx="535201" cy="608061"/>
            <a:chOff x="1597793" y="1728686"/>
            <a:chExt cx="2704701" cy="2860582"/>
          </a:xfrm>
        </p:grpSpPr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F630FA8F-43D9-7B21-ED78-AE127D0A7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B18FE961-3F3F-785C-A8E0-B1B3119C5AC0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11356DD7-D5B6-F812-ED6A-9E122D6CB687}"/>
              </a:ext>
            </a:extLst>
          </p:cNvPr>
          <p:cNvGrpSpPr/>
          <p:nvPr/>
        </p:nvGrpSpPr>
        <p:grpSpPr>
          <a:xfrm>
            <a:off x="3185371" y="5157333"/>
            <a:ext cx="535201" cy="608061"/>
            <a:chOff x="1597793" y="1728686"/>
            <a:chExt cx="2704701" cy="2860582"/>
          </a:xfrm>
        </p:grpSpPr>
        <p:pic>
          <p:nvPicPr>
            <p:cNvPr id="191" name="Picture 190">
              <a:extLst>
                <a:ext uri="{FF2B5EF4-FFF2-40B4-BE49-F238E27FC236}">
                  <a16:creationId xmlns:a16="http://schemas.microsoft.com/office/drawing/2014/main" id="{AB8C3ADB-8C48-C2D5-BAAE-64B507E13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0325427B-1357-02E4-9354-206B96FBBC7C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D924F5AF-AE68-BB96-C449-4DBFF29D1203}"/>
              </a:ext>
            </a:extLst>
          </p:cNvPr>
          <p:cNvGrpSpPr/>
          <p:nvPr/>
        </p:nvGrpSpPr>
        <p:grpSpPr>
          <a:xfrm>
            <a:off x="4119508" y="5157333"/>
            <a:ext cx="535201" cy="608061"/>
            <a:chOff x="1597793" y="1728686"/>
            <a:chExt cx="2704701" cy="2860582"/>
          </a:xfrm>
        </p:grpSpPr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89D47114-BFD8-00AF-619D-5C8507FE6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09CCAF9C-BD0B-B6C7-704F-E8374F1B8D51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5CE19551-DDA0-2D12-6CEA-C9BCD513BFB5}"/>
              </a:ext>
            </a:extLst>
          </p:cNvPr>
          <p:cNvGrpSpPr/>
          <p:nvPr/>
        </p:nvGrpSpPr>
        <p:grpSpPr>
          <a:xfrm>
            <a:off x="5059947" y="5180763"/>
            <a:ext cx="535201" cy="608061"/>
            <a:chOff x="1597793" y="1728686"/>
            <a:chExt cx="2704701" cy="2860582"/>
          </a:xfrm>
        </p:grpSpPr>
        <p:pic>
          <p:nvPicPr>
            <p:cNvPr id="197" name="Picture 196">
              <a:extLst>
                <a:ext uri="{FF2B5EF4-FFF2-40B4-BE49-F238E27FC236}">
                  <a16:creationId xmlns:a16="http://schemas.microsoft.com/office/drawing/2014/main" id="{59D5B9D8-5D62-AAC4-430D-70AA8D02D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5537C414-CBB5-C251-D269-EEDCC16F03A3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83ACB8C9-4A88-86FB-0EEA-39033CA6AD29}"/>
              </a:ext>
            </a:extLst>
          </p:cNvPr>
          <p:cNvGrpSpPr/>
          <p:nvPr/>
        </p:nvGrpSpPr>
        <p:grpSpPr>
          <a:xfrm>
            <a:off x="3157515" y="5772701"/>
            <a:ext cx="535201" cy="608061"/>
            <a:chOff x="1597793" y="1728686"/>
            <a:chExt cx="2704701" cy="2860582"/>
          </a:xfrm>
        </p:grpSpPr>
        <p:pic>
          <p:nvPicPr>
            <p:cNvPr id="200" name="Picture 199">
              <a:extLst>
                <a:ext uri="{FF2B5EF4-FFF2-40B4-BE49-F238E27FC236}">
                  <a16:creationId xmlns:a16="http://schemas.microsoft.com/office/drawing/2014/main" id="{8DF641F7-E5B2-4377-3380-56C662593D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CFDA2D99-7D0B-B372-AD7D-17E3A1FA84A6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F769468A-5F19-A373-7D03-AC00AD2CA973}"/>
              </a:ext>
            </a:extLst>
          </p:cNvPr>
          <p:cNvGrpSpPr/>
          <p:nvPr/>
        </p:nvGrpSpPr>
        <p:grpSpPr>
          <a:xfrm>
            <a:off x="4091652" y="5772701"/>
            <a:ext cx="535201" cy="608061"/>
            <a:chOff x="1597793" y="1728686"/>
            <a:chExt cx="2704701" cy="2860582"/>
          </a:xfrm>
        </p:grpSpPr>
        <p:pic>
          <p:nvPicPr>
            <p:cNvPr id="203" name="Picture 202">
              <a:extLst>
                <a:ext uri="{FF2B5EF4-FFF2-40B4-BE49-F238E27FC236}">
                  <a16:creationId xmlns:a16="http://schemas.microsoft.com/office/drawing/2014/main" id="{68017BD4-5BB7-607D-1156-0CFD59209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653F875-2152-BF01-3144-D0B3120ECB53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AA398326-719C-62EF-3785-2F0E7FB826E3}"/>
              </a:ext>
            </a:extLst>
          </p:cNvPr>
          <p:cNvGrpSpPr/>
          <p:nvPr/>
        </p:nvGrpSpPr>
        <p:grpSpPr>
          <a:xfrm>
            <a:off x="5032091" y="5796131"/>
            <a:ext cx="535201" cy="608061"/>
            <a:chOff x="1597793" y="1728686"/>
            <a:chExt cx="2704701" cy="2860582"/>
          </a:xfrm>
        </p:grpSpPr>
        <p:pic>
          <p:nvPicPr>
            <p:cNvPr id="206" name="Picture 205">
              <a:extLst>
                <a:ext uri="{FF2B5EF4-FFF2-40B4-BE49-F238E27FC236}">
                  <a16:creationId xmlns:a16="http://schemas.microsoft.com/office/drawing/2014/main" id="{7B5810FC-1C99-3179-ECE9-A89FA5D62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07" name="Rectangle 206">
              <a:extLst>
                <a:ext uri="{FF2B5EF4-FFF2-40B4-BE49-F238E27FC236}">
                  <a16:creationId xmlns:a16="http://schemas.microsoft.com/office/drawing/2014/main" id="{63B7A47C-D8F3-9E42-5306-0EECCB32709A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DA63517A-B71D-59ED-ABFD-AD014BDD18B6}"/>
              </a:ext>
            </a:extLst>
          </p:cNvPr>
          <p:cNvGrpSpPr/>
          <p:nvPr/>
        </p:nvGrpSpPr>
        <p:grpSpPr>
          <a:xfrm>
            <a:off x="5993458" y="5110474"/>
            <a:ext cx="535201" cy="608061"/>
            <a:chOff x="1597793" y="1728686"/>
            <a:chExt cx="2704701" cy="2860582"/>
          </a:xfrm>
        </p:grpSpPr>
        <p:pic>
          <p:nvPicPr>
            <p:cNvPr id="209" name="Picture 208">
              <a:extLst>
                <a:ext uri="{FF2B5EF4-FFF2-40B4-BE49-F238E27FC236}">
                  <a16:creationId xmlns:a16="http://schemas.microsoft.com/office/drawing/2014/main" id="{B642BD88-8EBB-302F-CCDF-00E220F6A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ABE61F4C-D626-1616-276C-02BF02CDB125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29BEE14C-CCF2-BD9D-C18D-D527E13F785D}"/>
              </a:ext>
            </a:extLst>
          </p:cNvPr>
          <p:cNvGrpSpPr/>
          <p:nvPr/>
        </p:nvGrpSpPr>
        <p:grpSpPr>
          <a:xfrm>
            <a:off x="6927595" y="5110474"/>
            <a:ext cx="535201" cy="608061"/>
            <a:chOff x="1597793" y="1728686"/>
            <a:chExt cx="2704701" cy="2860582"/>
          </a:xfrm>
        </p:grpSpPr>
        <p:pic>
          <p:nvPicPr>
            <p:cNvPr id="212" name="Picture 211">
              <a:extLst>
                <a:ext uri="{FF2B5EF4-FFF2-40B4-BE49-F238E27FC236}">
                  <a16:creationId xmlns:a16="http://schemas.microsoft.com/office/drawing/2014/main" id="{217C829E-02B8-5D60-A9B7-F6D15CEA6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9AAA344B-63ED-AE09-8039-5C8F4A916B68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09462DAA-158A-43E6-341D-E6D5A20BD353}"/>
              </a:ext>
            </a:extLst>
          </p:cNvPr>
          <p:cNvGrpSpPr/>
          <p:nvPr/>
        </p:nvGrpSpPr>
        <p:grpSpPr>
          <a:xfrm>
            <a:off x="7868034" y="5133904"/>
            <a:ext cx="535201" cy="608061"/>
            <a:chOff x="1597793" y="1728686"/>
            <a:chExt cx="2704701" cy="2860582"/>
          </a:xfrm>
        </p:grpSpPr>
        <p:pic>
          <p:nvPicPr>
            <p:cNvPr id="215" name="Picture 214">
              <a:extLst>
                <a:ext uri="{FF2B5EF4-FFF2-40B4-BE49-F238E27FC236}">
                  <a16:creationId xmlns:a16="http://schemas.microsoft.com/office/drawing/2014/main" id="{B58FEADC-F015-75DF-007C-E96A91256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16" name="Rectangle 215">
              <a:extLst>
                <a:ext uri="{FF2B5EF4-FFF2-40B4-BE49-F238E27FC236}">
                  <a16:creationId xmlns:a16="http://schemas.microsoft.com/office/drawing/2014/main" id="{14FAC6F0-88E1-CAEE-B120-3B396A1AA9A1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446056C1-2721-B45D-8F41-56C399824426}"/>
              </a:ext>
            </a:extLst>
          </p:cNvPr>
          <p:cNvGrpSpPr/>
          <p:nvPr/>
        </p:nvGrpSpPr>
        <p:grpSpPr>
          <a:xfrm>
            <a:off x="5965602" y="5725842"/>
            <a:ext cx="535201" cy="608061"/>
            <a:chOff x="1597793" y="1728686"/>
            <a:chExt cx="2704701" cy="2860582"/>
          </a:xfrm>
        </p:grpSpPr>
        <p:pic>
          <p:nvPicPr>
            <p:cNvPr id="218" name="Picture 217">
              <a:extLst>
                <a:ext uri="{FF2B5EF4-FFF2-40B4-BE49-F238E27FC236}">
                  <a16:creationId xmlns:a16="http://schemas.microsoft.com/office/drawing/2014/main" id="{6A74780F-A3BE-5740-6BB7-41E7D55D2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298BD10-E4F1-1155-7D6D-5E8F627025FD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7DA690FB-B49A-E1A9-F686-05E342534CC8}"/>
              </a:ext>
            </a:extLst>
          </p:cNvPr>
          <p:cNvGrpSpPr/>
          <p:nvPr/>
        </p:nvGrpSpPr>
        <p:grpSpPr>
          <a:xfrm>
            <a:off x="6899739" y="5725842"/>
            <a:ext cx="535201" cy="608061"/>
            <a:chOff x="1597793" y="1728686"/>
            <a:chExt cx="2704701" cy="2860582"/>
          </a:xfrm>
        </p:grpSpPr>
        <p:pic>
          <p:nvPicPr>
            <p:cNvPr id="221" name="Picture 220">
              <a:extLst>
                <a:ext uri="{FF2B5EF4-FFF2-40B4-BE49-F238E27FC236}">
                  <a16:creationId xmlns:a16="http://schemas.microsoft.com/office/drawing/2014/main" id="{B2156E18-CEC5-1148-D635-32AAC93B5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29833FBF-5C13-3BCB-2957-723F3FF1078C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3ADBF94E-F8D6-DA83-4507-F8EBB0F6A7F2}"/>
              </a:ext>
            </a:extLst>
          </p:cNvPr>
          <p:cNvGrpSpPr/>
          <p:nvPr/>
        </p:nvGrpSpPr>
        <p:grpSpPr>
          <a:xfrm>
            <a:off x="7840178" y="5749272"/>
            <a:ext cx="535201" cy="608061"/>
            <a:chOff x="1597793" y="1728686"/>
            <a:chExt cx="2704701" cy="2860582"/>
          </a:xfrm>
        </p:grpSpPr>
        <p:pic>
          <p:nvPicPr>
            <p:cNvPr id="224" name="Picture 223">
              <a:extLst>
                <a:ext uri="{FF2B5EF4-FFF2-40B4-BE49-F238E27FC236}">
                  <a16:creationId xmlns:a16="http://schemas.microsoft.com/office/drawing/2014/main" id="{14F9FDF1-A856-4E05-0781-99C6F3B6A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E7D2D60B-FDAD-83AC-C647-E44F041760A9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26" name="Rectangle 225">
            <a:extLst>
              <a:ext uri="{FF2B5EF4-FFF2-40B4-BE49-F238E27FC236}">
                <a16:creationId xmlns:a16="http://schemas.microsoft.com/office/drawing/2014/main" id="{CC8FB62A-B5EF-65A4-50D7-C0EC65CA8D49}"/>
              </a:ext>
            </a:extLst>
          </p:cNvPr>
          <p:cNvSpPr/>
          <p:nvPr/>
        </p:nvSpPr>
        <p:spPr>
          <a:xfrm>
            <a:off x="420048" y="10953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33F84008-CE20-1F36-6BD7-523DFD31DFBD}"/>
              </a:ext>
            </a:extLst>
          </p:cNvPr>
          <p:cNvSpPr txBox="1"/>
          <p:nvPr/>
        </p:nvSpPr>
        <p:spPr>
          <a:xfrm>
            <a:off x="1070743" y="2542595"/>
            <a:ext cx="1517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Low Nitrogen</a:t>
            </a:r>
            <a:endParaRPr lang="en-AU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0E698CBA-F6E4-EC4F-DFE0-3DA2A5ACE5D0}"/>
              </a:ext>
            </a:extLst>
          </p:cNvPr>
          <p:cNvSpPr/>
          <p:nvPr/>
        </p:nvSpPr>
        <p:spPr>
          <a:xfrm>
            <a:off x="3161131" y="10953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D8923ED8-A60C-C3FB-7976-8B382140FDC2}"/>
              </a:ext>
            </a:extLst>
          </p:cNvPr>
          <p:cNvSpPr txBox="1"/>
          <p:nvPr/>
        </p:nvSpPr>
        <p:spPr>
          <a:xfrm>
            <a:off x="3161131" y="2542595"/>
            <a:ext cx="2707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Recommended Nitrogen</a:t>
            </a:r>
            <a:endParaRPr lang="en-AU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9F1D0CE3-375A-001B-95CE-C97D21A6BD78}"/>
              </a:ext>
            </a:extLst>
          </p:cNvPr>
          <p:cNvSpPr/>
          <p:nvPr/>
        </p:nvSpPr>
        <p:spPr>
          <a:xfrm>
            <a:off x="5902209" y="10953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7FD2DAF1-7806-6B12-5732-6346C3C4A8ED}"/>
              </a:ext>
            </a:extLst>
          </p:cNvPr>
          <p:cNvSpPr txBox="1"/>
          <p:nvPr/>
        </p:nvSpPr>
        <p:spPr>
          <a:xfrm>
            <a:off x="6523874" y="2542595"/>
            <a:ext cx="186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High Nitrogen</a:t>
            </a:r>
            <a:endParaRPr lang="en-AU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37F51B07-2033-59C2-C8C7-20D23A3A476D}"/>
              </a:ext>
            </a:extLst>
          </p:cNvPr>
          <p:cNvSpPr/>
          <p:nvPr/>
        </p:nvSpPr>
        <p:spPr>
          <a:xfrm>
            <a:off x="420048" y="30511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id="{66B7AC84-80DB-625D-29B0-E1516C282EBB}"/>
              </a:ext>
            </a:extLst>
          </p:cNvPr>
          <p:cNvSpPr txBox="1"/>
          <p:nvPr/>
        </p:nvSpPr>
        <p:spPr>
          <a:xfrm>
            <a:off x="983659" y="4498395"/>
            <a:ext cx="186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Low Phosphate</a:t>
            </a:r>
            <a:endParaRPr lang="en-AU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92EBF856-DB0F-CC35-B087-4070BD55C33E}"/>
              </a:ext>
            </a:extLst>
          </p:cNvPr>
          <p:cNvSpPr/>
          <p:nvPr/>
        </p:nvSpPr>
        <p:spPr>
          <a:xfrm>
            <a:off x="3161131" y="30511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517ABC8D-3D8C-EEC6-3194-507778A9EE35}"/>
              </a:ext>
            </a:extLst>
          </p:cNvPr>
          <p:cNvSpPr txBox="1"/>
          <p:nvPr/>
        </p:nvSpPr>
        <p:spPr>
          <a:xfrm>
            <a:off x="3197039" y="4512909"/>
            <a:ext cx="295854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600">
                <a:latin typeface="Aptos" panose="020B0004020202020204" pitchFamily="34" charset="0"/>
              </a:rPr>
              <a:t>Recommended Phosphate</a:t>
            </a:r>
            <a:endParaRPr lang="en-AU" sz="1600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A7906D6E-5EDA-1829-2B73-1E5D7444A5A1}"/>
              </a:ext>
            </a:extLst>
          </p:cNvPr>
          <p:cNvSpPr/>
          <p:nvPr/>
        </p:nvSpPr>
        <p:spPr>
          <a:xfrm>
            <a:off x="5902209" y="30511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6A85FCCD-2058-FFAF-3CF0-0BA5A508B8DC}"/>
              </a:ext>
            </a:extLst>
          </p:cNvPr>
          <p:cNvSpPr txBox="1"/>
          <p:nvPr/>
        </p:nvSpPr>
        <p:spPr>
          <a:xfrm>
            <a:off x="6523874" y="4498395"/>
            <a:ext cx="186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High Phosphate</a:t>
            </a:r>
            <a:endParaRPr lang="en-AU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23C8257C-2718-121C-5E1D-E69FFEE8A03E}"/>
              </a:ext>
            </a:extLst>
          </p:cNvPr>
          <p:cNvSpPr/>
          <p:nvPr/>
        </p:nvSpPr>
        <p:spPr>
          <a:xfrm>
            <a:off x="420048" y="50069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48322A6D-40BB-EEE4-3D9A-4B7208032A7D}"/>
              </a:ext>
            </a:extLst>
          </p:cNvPr>
          <p:cNvSpPr txBox="1"/>
          <p:nvPr/>
        </p:nvSpPr>
        <p:spPr>
          <a:xfrm>
            <a:off x="940117" y="6454195"/>
            <a:ext cx="1773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Low Potassium</a:t>
            </a:r>
            <a:endParaRPr lang="en-AU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52E7F334-E53D-F7C1-A6C4-8C908BBDCC02}"/>
              </a:ext>
            </a:extLst>
          </p:cNvPr>
          <p:cNvSpPr/>
          <p:nvPr/>
        </p:nvSpPr>
        <p:spPr>
          <a:xfrm>
            <a:off x="3161131" y="50069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CFDB8B12-B246-DFB5-C105-9C079FD23A26}"/>
              </a:ext>
            </a:extLst>
          </p:cNvPr>
          <p:cNvSpPr txBox="1"/>
          <p:nvPr/>
        </p:nvSpPr>
        <p:spPr>
          <a:xfrm>
            <a:off x="3262729" y="6468709"/>
            <a:ext cx="38193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600">
                <a:latin typeface="Aptos" panose="020B0004020202020204" pitchFamily="34" charset="0"/>
              </a:rPr>
              <a:t>Recommended Potassium</a:t>
            </a:r>
            <a:endParaRPr lang="en-AU" sz="1600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B8B70920-B8A4-8219-206F-93BCE532FDF4}"/>
              </a:ext>
            </a:extLst>
          </p:cNvPr>
          <p:cNvSpPr/>
          <p:nvPr/>
        </p:nvSpPr>
        <p:spPr>
          <a:xfrm>
            <a:off x="5902209" y="5006942"/>
            <a:ext cx="2594429" cy="18165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4F672AC1-0A86-1E37-5751-11CB2A3883CC}"/>
              </a:ext>
            </a:extLst>
          </p:cNvPr>
          <p:cNvSpPr txBox="1"/>
          <p:nvPr/>
        </p:nvSpPr>
        <p:spPr>
          <a:xfrm>
            <a:off x="6523874" y="6454195"/>
            <a:ext cx="186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High Potassium</a:t>
            </a:r>
            <a:endParaRPr lang="en-AU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F5FA184-28D1-3E0E-DE4C-3050BFCDDBF7}"/>
              </a:ext>
            </a:extLst>
          </p:cNvPr>
          <p:cNvGrpSpPr/>
          <p:nvPr/>
        </p:nvGrpSpPr>
        <p:grpSpPr>
          <a:xfrm>
            <a:off x="9260904" y="3198216"/>
            <a:ext cx="535201" cy="608061"/>
            <a:chOff x="1597793" y="1728686"/>
            <a:chExt cx="2704701" cy="286058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F847989-CE33-67FB-D66F-BDE96A02B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24606BF-C65C-D577-DA84-C59BF790AB45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F39FA872-E858-D263-0BEC-FC0E3EC3126D}"/>
              </a:ext>
            </a:extLst>
          </p:cNvPr>
          <p:cNvGrpSpPr/>
          <p:nvPr/>
        </p:nvGrpSpPr>
        <p:grpSpPr>
          <a:xfrm>
            <a:off x="10195041" y="3198216"/>
            <a:ext cx="535201" cy="608061"/>
            <a:chOff x="1597793" y="1728686"/>
            <a:chExt cx="2704701" cy="2860582"/>
          </a:xfrm>
        </p:grpSpPr>
        <p:pic>
          <p:nvPicPr>
            <p:cNvPr id="281" name="Picture 280">
              <a:extLst>
                <a:ext uri="{FF2B5EF4-FFF2-40B4-BE49-F238E27FC236}">
                  <a16:creationId xmlns:a16="http://schemas.microsoft.com/office/drawing/2014/main" id="{3BF72E1A-4AB0-1D5E-800E-C32A6F874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A2E4DC69-EB36-99E8-3923-413159C2D49F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3" name="Group 282">
            <a:extLst>
              <a:ext uri="{FF2B5EF4-FFF2-40B4-BE49-F238E27FC236}">
                <a16:creationId xmlns:a16="http://schemas.microsoft.com/office/drawing/2014/main" id="{39869A96-D588-DC72-F0C1-F68CEEAE9B5C}"/>
              </a:ext>
            </a:extLst>
          </p:cNvPr>
          <p:cNvGrpSpPr/>
          <p:nvPr/>
        </p:nvGrpSpPr>
        <p:grpSpPr>
          <a:xfrm>
            <a:off x="11135480" y="3221646"/>
            <a:ext cx="535201" cy="608061"/>
            <a:chOff x="1597793" y="1728686"/>
            <a:chExt cx="2704701" cy="2860582"/>
          </a:xfrm>
        </p:grpSpPr>
        <p:pic>
          <p:nvPicPr>
            <p:cNvPr id="284" name="Picture 283">
              <a:extLst>
                <a:ext uri="{FF2B5EF4-FFF2-40B4-BE49-F238E27FC236}">
                  <a16:creationId xmlns:a16="http://schemas.microsoft.com/office/drawing/2014/main" id="{CF5F0C5D-75E9-11D1-6E2F-ECBE0F1EC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F757C27C-4BE3-4FC5-661D-B595B72E3EB9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222A265F-AE53-1FD4-06AF-FADE06084376}"/>
              </a:ext>
            </a:extLst>
          </p:cNvPr>
          <p:cNvGrpSpPr/>
          <p:nvPr/>
        </p:nvGrpSpPr>
        <p:grpSpPr>
          <a:xfrm>
            <a:off x="9233048" y="3813584"/>
            <a:ext cx="535201" cy="608061"/>
            <a:chOff x="1597793" y="1728686"/>
            <a:chExt cx="2704701" cy="2860582"/>
          </a:xfrm>
        </p:grpSpPr>
        <p:pic>
          <p:nvPicPr>
            <p:cNvPr id="287" name="Picture 286">
              <a:extLst>
                <a:ext uri="{FF2B5EF4-FFF2-40B4-BE49-F238E27FC236}">
                  <a16:creationId xmlns:a16="http://schemas.microsoft.com/office/drawing/2014/main" id="{0C99F432-F7C2-D4BD-9D44-9EAC7CE54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63F8D79-4409-0999-DFDE-18D0D74A827D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C3F9449A-3EA7-2BA0-2620-1CB8A6716B23}"/>
              </a:ext>
            </a:extLst>
          </p:cNvPr>
          <p:cNvGrpSpPr/>
          <p:nvPr/>
        </p:nvGrpSpPr>
        <p:grpSpPr>
          <a:xfrm>
            <a:off x="10167185" y="3813584"/>
            <a:ext cx="535201" cy="608061"/>
            <a:chOff x="1597793" y="1728686"/>
            <a:chExt cx="2704701" cy="2860582"/>
          </a:xfrm>
        </p:grpSpPr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E982F8DC-64A6-3269-62C6-B8B01F037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647A2221-5F17-8D1C-CF81-6E6E64B6A058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184E1F30-EDF2-9583-4ABB-76793EDC2AA8}"/>
              </a:ext>
            </a:extLst>
          </p:cNvPr>
          <p:cNvGrpSpPr/>
          <p:nvPr/>
        </p:nvGrpSpPr>
        <p:grpSpPr>
          <a:xfrm>
            <a:off x="11107624" y="3837014"/>
            <a:ext cx="535201" cy="608061"/>
            <a:chOff x="1597793" y="1728686"/>
            <a:chExt cx="2704701" cy="2860582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50A9F108-4C07-B487-0A19-0B13063EC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37B8013-7F3A-E610-5951-285CBAF9EE6D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BD18431F-BBFB-AFEF-68AF-0545EA5F717B}"/>
              </a:ext>
            </a:extLst>
          </p:cNvPr>
          <p:cNvSpPr/>
          <p:nvPr/>
        </p:nvSpPr>
        <p:spPr>
          <a:xfrm>
            <a:off x="9118303" y="3051142"/>
            <a:ext cx="2594429" cy="18728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5698449-D707-058F-8A4D-01A1AE5DA155}"/>
              </a:ext>
            </a:extLst>
          </p:cNvPr>
          <p:cNvSpPr txBox="1"/>
          <p:nvPr/>
        </p:nvSpPr>
        <p:spPr>
          <a:xfrm>
            <a:off x="9791320" y="4512909"/>
            <a:ext cx="186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800">
                <a:latin typeface="Aptos" panose="020B0004020202020204" pitchFamily="34" charset="0"/>
              </a:rPr>
              <a:t>No nutrients</a:t>
            </a:r>
            <a:endParaRPr lang="en-AU"/>
          </a:p>
        </p:txBody>
      </p:sp>
      <p:sp>
        <p:nvSpPr>
          <p:cNvPr id="105" name="Freeform 2">
            <a:extLst>
              <a:ext uri="{FF2B5EF4-FFF2-40B4-BE49-F238E27FC236}">
                <a16:creationId xmlns:a16="http://schemas.microsoft.com/office/drawing/2014/main" id="{255AE773-8A9A-B6A5-D776-E05213A7FBB4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216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ECC40-ED30-DD88-65C8-59D61A51C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93324-E7DD-DA57-B2AF-3B5D599EEBC1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Data we collected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3811C25-0F01-86BB-BEC6-5404062D3C31}"/>
              </a:ext>
            </a:extLst>
          </p:cNvPr>
          <p:cNvSpPr txBox="1">
            <a:spLocks/>
          </p:cNvSpPr>
          <p:nvPr/>
        </p:nvSpPr>
        <p:spPr>
          <a:xfrm>
            <a:off x="472823" y="1299680"/>
            <a:ext cx="68423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r>
              <a:rPr lang="en-AU" sz="2800">
                <a:latin typeface="Aptos" panose="020B0004020202020204" pitchFamily="34" charset="0"/>
              </a:rPr>
              <a:t>High over 5 weeks (cm)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r>
              <a:rPr lang="en-AU" sz="2800">
                <a:latin typeface="Aptos" panose="020B0004020202020204" pitchFamily="34" charset="0"/>
              </a:rPr>
              <a:t>Fresh weight (milligrams)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r>
              <a:rPr lang="en-AU" sz="2800">
                <a:latin typeface="Aptos" panose="020B0004020202020204" pitchFamily="34" charset="0"/>
              </a:rPr>
              <a:t>Dry weight (milligrams)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r>
              <a:rPr lang="en-AU" sz="2800">
                <a:latin typeface="Aptos" panose="020B0004020202020204" pitchFamily="34" charset="0"/>
              </a:rPr>
              <a:t>Images of plants collect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r>
              <a:rPr lang="en-AU" sz="2800">
                <a:latin typeface="Aptos" panose="020B0004020202020204" pitchFamily="34" charset="0"/>
              </a:rPr>
              <a:t>Images of "exploded” lettuces representative of each condition (leaf area, and age sensitive effects)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r>
              <a:rPr lang="en-AU" sz="2800" err="1">
                <a:latin typeface="Aptos" panose="020B0004020202020204" pitchFamily="34" charset="0"/>
              </a:rPr>
              <a:t>Polypen</a:t>
            </a:r>
            <a:r>
              <a:rPr lang="en-AU" sz="2800">
                <a:latin typeface="Aptos" panose="020B0004020202020204" pitchFamily="34" charset="0"/>
              </a:rPr>
              <a:t> – spectral absorbance – indicating health/ stress ( amount of chlorophyll/anthocyanin</a:t>
            </a:r>
            <a:endParaRPr lang="en-AU" sz="3992">
              <a:latin typeface="Aptos" panose="020B0004020202020204" pitchFamily="34" charset="0"/>
            </a:endParaRP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A856A293-C641-7EAA-79CE-063ED0E8D207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2AA6FA-F055-7987-0E86-4C4F3DDA6C2F}"/>
              </a:ext>
            </a:extLst>
          </p:cNvPr>
          <p:cNvSpPr txBox="1"/>
          <p:nvPr/>
        </p:nvSpPr>
        <p:spPr>
          <a:xfrm>
            <a:off x="7835900" y="700701"/>
            <a:ext cx="4095861" cy="34470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 b="1">
                <a:solidFill>
                  <a:srgbClr val="4166AE"/>
                </a:solidFill>
                <a:latin typeface="Agrandir"/>
              </a:rPr>
              <a:t>Data can be found at: </a:t>
            </a:r>
            <a:r>
              <a:rPr lang="en-AU" sz="2000">
                <a:solidFill>
                  <a:srgbClr val="4166AE"/>
                </a:solidFill>
                <a:latin typeface="Agrandir"/>
              </a:rPr>
              <a:t>Plants4space.com/education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For lettuce and other leafy greens, leaf size, speed of growth, height, weight and area, are of most interest. 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Colour is important ( a valuable commercial trait) but also health plants is helpful to know! 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758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257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78ABBA-BD15-5B4B-E492-C2B31C36C0A0}"/>
              </a:ext>
            </a:extLst>
          </p:cNvPr>
          <p:cNvSpPr/>
          <p:nvPr/>
        </p:nvSpPr>
        <p:spPr>
          <a:xfrm>
            <a:off x="4927600" y="3378200"/>
            <a:ext cx="1168400" cy="457200"/>
          </a:xfrm>
          <a:prstGeom prst="rect">
            <a:avLst/>
          </a:prstGeom>
          <a:solidFill>
            <a:srgbClr val="0A0A0A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200"/>
          </a:p>
        </p:txBody>
      </p:sp>
      <p:pic>
        <p:nvPicPr>
          <p:cNvPr id="1026" name="Picture 2" descr="Victorian Space Science Education ...">
            <a:extLst>
              <a:ext uri="{FF2B5EF4-FFF2-40B4-BE49-F238E27FC236}">
                <a16:creationId xmlns:a16="http://schemas.microsoft.com/office/drawing/2014/main" id="{D50605A1-DC00-1627-AC39-DE85FC7A5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3378200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Victorian Space Science Education ...">
            <a:extLst>
              <a:ext uri="{FF2B5EF4-FFF2-40B4-BE49-F238E27FC236}">
                <a16:creationId xmlns:a16="http://schemas.microsoft.com/office/drawing/2014/main" id="{947F977C-62D4-1FF8-A003-E297400AB9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81625" y="3530600"/>
            <a:ext cx="714375" cy="20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9BAC5E8-331D-3F98-0F3E-35CB4A3106EA}"/>
              </a:ext>
            </a:extLst>
          </p:cNvPr>
          <p:cNvSpPr txBox="1">
            <a:spLocks/>
          </p:cNvSpPr>
          <p:nvPr/>
        </p:nvSpPr>
        <p:spPr>
          <a:xfrm>
            <a:off x="428455" y="6129657"/>
            <a:ext cx="11362588" cy="4013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000">
                <a:solidFill>
                  <a:schemeClr val="bg1"/>
                </a:solidFill>
                <a:latin typeface="Agrandir"/>
              </a:rPr>
              <a:t>A large and complex research program and with collaboration from international experts</a:t>
            </a:r>
            <a:endParaRPr lang="en-GB" sz="1800">
              <a:solidFill>
                <a:schemeClr val="bg1"/>
              </a:solidFill>
              <a:latin typeface="Agrandir"/>
            </a:endParaRPr>
          </a:p>
        </p:txBody>
      </p:sp>
      <p:pic>
        <p:nvPicPr>
          <p:cNvPr id="7" name="Picture 6" descr="OPINION: Adelaide University is more than just a change in ...">
            <a:extLst>
              <a:ext uri="{FF2B5EF4-FFF2-40B4-BE49-F238E27FC236}">
                <a16:creationId xmlns:a16="http://schemas.microsoft.com/office/drawing/2014/main" id="{83C410E5-4C68-3B09-D09C-29C41D2D1E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43" r="18309"/>
          <a:stretch>
            <a:fillRect/>
          </a:stretch>
        </p:blipFill>
        <p:spPr>
          <a:xfrm>
            <a:off x="637464" y="1822305"/>
            <a:ext cx="889677" cy="82919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in a striped shirt working in a greenhouse&#10;&#10;AI-generated content may be incorrect.">
            <a:extLst>
              <a:ext uri="{FF2B5EF4-FFF2-40B4-BE49-F238E27FC236}">
                <a16:creationId xmlns:a16="http://schemas.microsoft.com/office/drawing/2014/main" id="{C8DDBEA6-EFE3-3A54-E932-0132AFA37F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236" y="0"/>
            <a:ext cx="103255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174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6CD26-68A4-CD94-030F-BE7C48B25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DD9005-6834-021B-B6D9-E8F189A72A38}"/>
              </a:ext>
            </a:extLst>
          </p:cNvPr>
          <p:cNvSpPr txBox="1"/>
          <p:nvPr/>
        </p:nvSpPr>
        <p:spPr>
          <a:xfrm>
            <a:off x="7841383" y="91941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>
                <a:latin typeface="Aptos" panose="020B0004020202020204" pitchFamily="34" charset="0"/>
              </a:rPr>
              <a:t>Height</a:t>
            </a:r>
            <a:endParaRPr lang="en-AU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07DE07-3AE1-CFD2-1557-671A6BA378A4}"/>
              </a:ext>
            </a:extLst>
          </p:cNvPr>
          <p:cNvGrpSpPr/>
          <p:nvPr/>
        </p:nvGrpSpPr>
        <p:grpSpPr>
          <a:xfrm>
            <a:off x="1205297" y="1438899"/>
            <a:ext cx="5634522" cy="3978785"/>
            <a:chOff x="1517965" y="925864"/>
            <a:chExt cx="6719465" cy="485301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DF9682E-55B1-E2C9-3780-5CEAF176E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17965" y="3027969"/>
              <a:ext cx="1712721" cy="137673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63DAB1-7A8C-D9B5-1405-52103ED00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681682" y="2555716"/>
              <a:ext cx="1890446" cy="178770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0729EBD-AC00-17B2-9385-5050B01C6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474386" y="1973948"/>
              <a:ext cx="2126750" cy="2444518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DD64B8-3D9A-8DE8-2FE0-894AE44FB7A8}"/>
                </a:ext>
              </a:extLst>
            </p:cNvPr>
            <p:cNvSpPr/>
            <p:nvPr/>
          </p:nvSpPr>
          <p:spPr>
            <a:xfrm>
              <a:off x="1967480" y="3716338"/>
              <a:ext cx="1003300" cy="438369"/>
            </a:xfrm>
            <a:prstGeom prst="rect">
              <a:avLst/>
            </a:prstGeom>
            <a:solidFill>
              <a:srgbClr val="171719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CF514A1-F310-CD06-9401-DE74A05F2B79}"/>
                </a:ext>
              </a:extLst>
            </p:cNvPr>
            <p:cNvSpPr/>
            <p:nvPr/>
          </p:nvSpPr>
          <p:spPr>
            <a:xfrm>
              <a:off x="4175485" y="3683183"/>
              <a:ext cx="1003300" cy="438370"/>
            </a:xfrm>
            <a:prstGeom prst="rect">
              <a:avLst/>
            </a:prstGeom>
            <a:solidFill>
              <a:srgbClr val="171719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95B7B0-8CA8-EDBF-155E-486BEF6B15CC}"/>
                </a:ext>
              </a:extLst>
            </p:cNvPr>
            <p:cNvSpPr/>
            <p:nvPr/>
          </p:nvSpPr>
          <p:spPr>
            <a:xfrm>
              <a:off x="6036111" y="3694126"/>
              <a:ext cx="1062288" cy="438370"/>
            </a:xfrm>
            <a:prstGeom prst="rect">
              <a:avLst/>
            </a:prstGeom>
            <a:solidFill>
              <a:srgbClr val="181619"/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C9CB411-3F14-FFC2-B8F7-060926D9B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38823" y="2514688"/>
              <a:ext cx="3436805" cy="25915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F3072A-30EA-481A-7342-80AF330BAD39}"/>
                </a:ext>
              </a:extLst>
            </p:cNvPr>
            <p:cNvSpPr txBox="1"/>
            <p:nvPr/>
          </p:nvSpPr>
          <p:spPr>
            <a:xfrm>
              <a:off x="2141430" y="4362669"/>
              <a:ext cx="6096000" cy="1416210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AU" sz="2000">
                  <a:latin typeface="Aptos"/>
                </a:rPr>
                <a:t>3                     4                  5</a:t>
              </a:r>
            </a:p>
            <a:p>
              <a:r>
                <a:rPr lang="en-AU" sz="2000">
                  <a:latin typeface="Aptos"/>
                </a:rPr>
                <a:t>                   Weeks</a:t>
              </a:r>
              <a:endParaRPr lang="en-AU" sz="1100">
                <a:latin typeface="Aptos"/>
              </a:endParaRPr>
            </a:p>
          </p:txBody>
        </p:sp>
      </p:grpSp>
      <p:sp>
        <p:nvSpPr>
          <p:cNvPr id="20" name="Freeform 2">
            <a:extLst>
              <a:ext uri="{FF2B5EF4-FFF2-40B4-BE49-F238E27FC236}">
                <a16:creationId xmlns:a16="http://schemas.microsoft.com/office/drawing/2014/main" id="{0546ACD2-516F-FB89-ED69-09C8F21BB4D6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B95309-8AC5-60FC-FF99-CAA060E7EAFD}"/>
              </a:ext>
            </a:extLst>
          </p:cNvPr>
          <p:cNvSpPr txBox="1"/>
          <p:nvPr/>
        </p:nvSpPr>
        <p:spPr>
          <a:xfrm>
            <a:off x="7841383" y="2295052"/>
            <a:ext cx="4210553" cy="25545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>
                <a:latin typeface="Agrandir"/>
              </a:rPr>
              <a:t>Plants were measured in mm from the base of the stem to the </a:t>
            </a:r>
            <a:r>
              <a:rPr lang="en-AU" sz="2000">
                <a:ea typeface="+mn-lt"/>
                <a:cs typeface="+mn-lt"/>
              </a:rPr>
              <a:t>tip </a:t>
            </a:r>
            <a:r>
              <a:rPr lang="en-AU" sz="2000">
                <a:latin typeface="Aptos"/>
              </a:rPr>
              <a:t>of the </a:t>
            </a:r>
            <a:r>
              <a:rPr lang="en-AU" sz="2000">
                <a:latin typeface="Agrandir"/>
              </a:rPr>
              <a:t>tallest leaf after 5 weeks.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A quick indicator of plant growth and progression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73BA51-6B09-EBE8-008C-9D1538EFF811}"/>
              </a:ext>
            </a:extLst>
          </p:cNvPr>
          <p:cNvSpPr txBox="1"/>
          <p:nvPr/>
        </p:nvSpPr>
        <p:spPr>
          <a:xfrm>
            <a:off x="7968383" y="5266852"/>
            <a:ext cx="36616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>
                <a:solidFill>
                  <a:srgbClr val="4166AE"/>
                </a:solidFill>
                <a:latin typeface="Agrandir" panose="020B0604020202020204" charset="0"/>
              </a:rPr>
              <a:t>Limitation – lettuce leaves droop</a:t>
            </a:r>
          </a:p>
        </p:txBody>
      </p:sp>
    </p:spTree>
    <p:extLst>
      <p:ext uri="{BB962C8B-B14F-4D97-AF65-F5344CB8AC3E}">
        <p14:creationId xmlns:p14="http://schemas.microsoft.com/office/powerpoint/2010/main" val="364176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69C58-7EA7-1828-2E11-79724EC0C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F7367B-7E31-09D7-FD7E-61B4D11EA952}"/>
              </a:ext>
            </a:extLst>
          </p:cNvPr>
          <p:cNvSpPr txBox="1"/>
          <p:nvPr/>
        </p:nvSpPr>
        <p:spPr>
          <a:xfrm>
            <a:off x="7982061" y="80785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>
                <a:latin typeface="Aptos" panose="020B0004020202020204" pitchFamily="34" charset="0"/>
              </a:rPr>
              <a:t>Fresh weight </a:t>
            </a:r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AB74CE-3577-EFD0-36BC-FEC039AA1F42}"/>
              </a:ext>
            </a:extLst>
          </p:cNvPr>
          <p:cNvSpPr txBox="1"/>
          <p:nvPr/>
        </p:nvSpPr>
        <p:spPr>
          <a:xfrm>
            <a:off x="7982061" y="369566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>
                <a:latin typeface="Aptos" panose="020B0004020202020204" pitchFamily="34" charset="0"/>
              </a:rPr>
              <a:t>Dry weight</a:t>
            </a:r>
            <a:endParaRPr lang="en-A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E13713-60F6-90C9-AA2D-15CADC211C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2179730" y="1962149"/>
            <a:ext cx="3374842" cy="29337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B6ABEB-C977-B1FF-3C4E-63DB0B6440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753801">
            <a:off x="3239557" y="2285918"/>
            <a:ext cx="1521889" cy="930966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8D108F0A-FD65-5DAB-D9EB-FC9325EFAAD2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650673-3080-DA06-4B75-6CB6198B6C20}"/>
              </a:ext>
            </a:extLst>
          </p:cNvPr>
          <p:cNvSpPr txBox="1"/>
          <p:nvPr/>
        </p:nvSpPr>
        <p:spPr>
          <a:xfrm>
            <a:off x="7877175" y="1685013"/>
            <a:ext cx="424037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latin typeface="Agrandir" panose="020B0604020202020204" charset="0"/>
              </a:rPr>
              <a:t>After 5 weeks, plant roots and the aerial parts were measured in mg.</a:t>
            </a:r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A quick indicator of plant growth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BF3966-C693-18A0-6183-D74A19E53E2B}"/>
              </a:ext>
            </a:extLst>
          </p:cNvPr>
          <p:cNvSpPr txBox="1"/>
          <p:nvPr/>
        </p:nvSpPr>
        <p:spPr>
          <a:xfrm>
            <a:off x="7877175" y="4514931"/>
            <a:ext cx="43154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latin typeface="Agrandir" panose="020B0604020202020204" charset="0"/>
              </a:rPr>
              <a:t>Then the same aerial parts were dried measured in mg.</a:t>
            </a:r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This a measure of biomass- how much carbon has been fixed and nutrients absorbed to build the plant- this can have implications for quality and nutrition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944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34A9D-04C0-2631-F7D4-01856B14A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F289E9-0E9C-F823-6B76-E55A633CF3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74800"/>
            <a:ext cx="7388836" cy="4114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28B745-9AC0-BBE1-A7E1-A5BE9F4BFE5A}"/>
              </a:ext>
            </a:extLst>
          </p:cNvPr>
          <p:cNvSpPr txBox="1"/>
          <p:nvPr/>
        </p:nvSpPr>
        <p:spPr>
          <a:xfrm>
            <a:off x="7906993" y="78688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>
                <a:latin typeface="Aptos" panose="020B0004020202020204" pitchFamily="34" charset="0"/>
              </a:rPr>
              <a:t>Images of plants</a:t>
            </a:r>
            <a:endParaRPr lang="en-AU"/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4B03D9EB-4507-F384-F5BC-0F7FFB035E21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232C05-3A81-AFF5-1DDA-157D42DD632E}"/>
              </a:ext>
            </a:extLst>
          </p:cNvPr>
          <p:cNvSpPr txBox="1"/>
          <p:nvPr/>
        </p:nvSpPr>
        <p:spPr>
          <a:xfrm>
            <a:off x="7906993" y="1685013"/>
            <a:ext cx="4210553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latin typeface="Agrandir" panose="020B0604020202020204" charset="0"/>
              </a:rPr>
              <a:t>Images of the plants grown are available to for you to see where and how they were grown. You can also measure the 5 weeks growth yourself, eyeball their health or take different measurements you think might be useful.</a:t>
            </a:r>
          </a:p>
          <a:p>
            <a:endParaRPr lang="en-AU" sz="2000"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Maybe it could help identify accuracy and limitations of this experiment.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471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92FAEB0-9DF9-F91C-CCCE-7A96FEB29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3999" y="-10909"/>
            <a:ext cx="5124236" cy="68181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F425E3-C883-ECD4-6A68-6EC7D55A6F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41700" y="8930"/>
            <a:ext cx="3543300" cy="68490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72B8BD-589F-887B-1EEE-426A6FC382C3}"/>
              </a:ext>
            </a:extLst>
          </p:cNvPr>
          <p:cNvSpPr txBox="1"/>
          <p:nvPr/>
        </p:nvSpPr>
        <p:spPr>
          <a:xfrm>
            <a:off x="7906993" y="78688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>
                <a:latin typeface="Aptos" panose="020B0004020202020204" pitchFamily="34" charset="0"/>
              </a:rPr>
              <a:t>Images of plants</a:t>
            </a:r>
            <a:endParaRPr lang="en-AU"/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8B2447F2-5B2D-E1BB-4A8A-0848BC8AA50B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947D01-C80E-2834-74A8-9B15040745E3}"/>
              </a:ext>
            </a:extLst>
          </p:cNvPr>
          <p:cNvSpPr txBox="1"/>
          <p:nvPr/>
        </p:nvSpPr>
        <p:spPr>
          <a:xfrm>
            <a:off x="7906993" y="1685013"/>
            <a:ext cx="4210553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latin typeface="Agrandir" panose="020B0604020202020204" charset="0"/>
              </a:rPr>
              <a:t>Images of the plants grown are available to for you to see where and how they were grown. You can also measure the 5 weeks growth yourself, eyeball their health or take different measurements you think might be useful.</a:t>
            </a:r>
          </a:p>
          <a:p>
            <a:endParaRPr lang="en-AU" sz="2000"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Maybe it could help identify accuracy and limitations of this experiment.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674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F257F-3C5D-E51E-9407-C65845747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6E7B840-55D6-DC7B-B866-9ABE51AE5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31309" y="-18993"/>
            <a:ext cx="5029684" cy="669230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78B2D4-2352-79CE-8766-56B830B68702}"/>
              </a:ext>
            </a:extLst>
          </p:cNvPr>
          <p:cNvSpPr txBox="1"/>
          <p:nvPr/>
        </p:nvSpPr>
        <p:spPr>
          <a:xfrm>
            <a:off x="7829550" y="692970"/>
            <a:ext cx="396875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>
                <a:latin typeface="Aptos" panose="020B0004020202020204" pitchFamily="34" charset="0"/>
              </a:rPr>
              <a:t>Images of “Exploded” plants</a:t>
            </a:r>
            <a:endParaRPr lang="en-AU" sz="1600"/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FC35D2A2-6E63-6188-0A9B-4A8EE9034021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1C6654-05CF-2B84-A72F-63EA63D4FEB9}"/>
              </a:ext>
            </a:extLst>
          </p:cNvPr>
          <p:cNvSpPr txBox="1"/>
          <p:nvPr/>
        </p:nvSpPr>
        <p:spPr>
          <a:xfrm>
            <a:off x="7829549" y="1850113"/>
            <a:ext cx="3968751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latin typeface="Agrandir" panose="020B0604020202020204" charset="0"/>
              </a:rPr>
              <a:t>You can measure the 5 weeks growth yourself, eyeball their health or take different measurements you think might be useful.</a:t>
            </a:r>
          </a:p>
          <a:p>
            <a:endParaRPr lang="en-AU" sz="2000"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These images can be used to calculate leave area- this can be done using squared paper or using image analysis to count pixels. Again, this is an interesting metric but has limitations.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623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4A93D-A8F3-ECD6-7DA3-01BFCEFDD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5DAB18-6AE5-E9FF-5709-45CEE7FB1C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38"/>
            <a:ext cx="7616002" cy="68689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1E30ED-5E47-82CD-05EE-5005D9670A6D}"/>
              </a:ext>
            </a:extLst>
          </p:cNvPr>
          <p:cNvSpPr txBox="1"/>
          <p:nvPr/>
        </p:nvSpPr>
        <p:spPr>
          <a:xfrm>
            <a:off x="7906993" y="77150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err="1">
                <a:latin typeface="Aptos" panose="020B0004020202020204" pitchFamily="34" charset="0"/>
              </a:rPr>
              <a:t>Polypen</a:t>
            </a:r>
            <a:endParaRPr lang="en-AU"/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062C9657-0F09-43FC-4D39-2726DD035BDC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F10AA7-0C1E-2C24-2FB1-D15BA8F53A92}"/>
              </a:ext>
            </a:extLst>
          </p:cNvPr>
          <p:cNvSpPr txBox="1"/>
          <p:nvPr/>
        </p:nvSpPr>
        <p:spPr>
          <a:xfrm>
            <a:off x="7906993" y="1850113"/>
            <a:ext cx="3891307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latin typeface="Agrandir" panose="020B0604020202020204" charset="0"/>
              </a:rPr>
              <a:t>A device that shines light onto plants and measures the frequencies of light that is reflected and calculates the frequencies absorbed. </a:t>
            </a:r>
          </a:p>
          <a:p>
            <a:endParaRPr lang="en-AU" sz="2000"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It measure the amount of chlorophyll in a leaf, and this is correlated to plant health.</a:t>
            </a:r>
          </a:p>
          <a:p>
            <a:endParaRPr lang="en-AU" sz="2000">
              <a:latin typeface="Agrandir" panose="020B0604020202020204" charset="0"/>
            </a:endParaRPr>
          </a:p>
          <a:p>
            <a:r>
              <a:rPr lang="en-AU" sz="2000">
                <a:latin typeface="Agrandir" panose="020B0604020202020204" charset="0"/>
              </a:rPr>
              <a:t>It can also measure purple anthocyanins, as a measure of plant stress.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9487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F1240-D62A-61B7-145C-E573CDE75E2B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50" b="1">
                <a:latin typeface="Aptos"/>
              </a:rPr>
              <a:t>Data - Considerations</a:t>
            </a:r>
            <a:endParaRPr lang="en-AU" sz="3992" b="1">
              <a:latin typeface="Aptos" panose="020B00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BDA3BD4-F5B9-48DE-EE2C-42D43D9381A2}"/>
              </a:ext>
            </a:extLst>
          </p:cNvPr>
          <p:cNvSpPr txBox="1">
            <a:spLocks/>
          </p:cNvSpPr>
          <p:nvPr/>
        </p:nvSpPr>
        <p:spPr>
          <a:xfrm>
            <a:off x="697795" y="4818487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>
                <a:latin typeface="Aptos" panose="020B0004020202020204" pitchFamily="34" charset="0"/>
              </a:rPr>
              <a:t>What do you expect? Why?  </a:t>
            </a:r>
            <a:br>
              <a:rPr lang="en-AU" sz="3992">
                <a:latin typeface="Aptos" panose="020B0004020202020204" pitchFamily="34" charset="0"/>
              </a:rPr>
            </a:br>
            <a:r>
              <a:rPr lang="en-AU" sz="3992">
                <a:latin typeface="Aptos" panose="020B0004020202020204" pitchFamily="34" charset="0"/>
              </a:rPr>
              <a:t>Hypothesis…</a:t>
            </a:r>
          </a:p>
          <a:p>
            <a:endParaRPr lang="en-AU" sz="3992">
              <a:latin typeface="Aptos" panose="020B0004020202020204" pitchFamily="34" charset="0"/>
            </a:endParaRPr>
          </a:p>
          <a:p>
            <a:endParaRPr lang="en-AU" sz="3992" b="1">
              <a:highlight>
                <a:srgbClr val="FFFF00"/>
              </a:highlight>
              <a:latin typeface="Aptos" panose="020B0004020202020204" pitchFamily="34" charset="0"/>
            </a:endParaRPr>
          </a:p>
          <a:p>
            <a:endParaRPr lang="en-AU" sz="3992" b="1">
              <a:latin typeface="Aptos" panose="020B0004020202020204" pitchFamily="34" charset="0"/>
            </a:endParaRPr>
          </a:p>
          <a:p>
            <a:endParaRPr lang="en-AU" sz="3992" b="1">
              <a:latin typeface="Aptos" panose="020B0004020202020204" pitchFamily="34" charset="0"/>
            </a:endParaRPr>
          </a:p>
          <a:p>
            <a:endParaRPr lang="en-AU" sz="3992" b="1">
              <a:latin typeface="Aptos" panose="020B0004020202020204" pitchFamily="34" charset="0"/>
            </a:endParaRPr>
          </a:p>
          <a:p>
            <a:endParaRPr lang="en-AU" sz="3992" b="1">
              <a:latin typeface="Aptos" panose="020B0004020202020204" pitchFamily="34" charset="0"/>
            </a:endParaRP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54CDB9B7-C49E-98A0-F43E-D9367C45F2B5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B4F903A-1AB2-0D59-C685-1F762A51E24F}"/>
              </a:ext>
            </a:extLst>
          </p:cNvPr>
          <p:cNvGrpSpPr/>
          <p:nvPr/>
        </p:nvGrpSpPr>
        <p:grpSpPr>
          <a:xfrm>
            <a:off x="2223372" y="2069732"/>
            <a:ext cx="535201" cy="608061"/>
            <a:chOff x="1597793" y="1728686"/>
            <a:chExt cx="2704701" cy="286058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666BFB1-75AC-D40A-B8C9-19739B40C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7397888-6CD2-F4A6-160E-160BA2590577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22E20B9-B464-8049-4CFC-1882E91F5C06}"/>
              </a:ext>
            </a:extLst>
          </p:cNvPr>
          <p:cNvGrpSpPr/>
          <p:nvPr/>
        </p:nvGrpSpPr>
        <p:grpSpPr>
          <a:xfrm>
            <a:off x="6982024" y="2069732"/>
            <a:ext cx="535201" cy="608061"/>
            <a:chOff x="1597793" y="1728686"/>
            <a:chExt cx="2704701" cy="286058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A77014B-778C-798C-DBA9-C427EFC376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393F071-DAB9-1B70-08F2-89CEC79554BE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E46C3B0-17C7-745F-84D3-5290BDA38437}"/>
              </a:ext>
            </a:extLst>
          </p:cNvPr>
          <p:cNvGrpSpPr/>
          <p:nvPr/>
        </p:nvGrpSpPr>
        <p:grpSpPr>
          <a:xfrm>
            <a:off x="4256545" y="2068242"/>
            <a:ext cx="535201" cy="608061"/>
            <a:chOff x="1597793" y="1728686"/>
            <a:chExt cx="2704701" cy="286058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664B8C8-B3D2-8C1C-4FBA-CF93ED47B8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081EA09-3C52-C05D-3E0C-2A69DD059B37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87D93BB-7B1A-ECC9-7358-5426EF33672C}"/>
              </a:ext>
            </a:extLst>
          </p:cNvPr>
          <p:cNvGrpSpPr/>
          <p:nvPr/>
        </p:nvGrpSpPr>
        <p:grpSpPr>
          <a:xfrm>
            <a:off x="9711882" y="2133557"/>
            <a:ext cx="535201" cy="608061"/>
            <a:chOff x="1597793" y="1728686"/>
            <a:chExt cx="2704701" cy="286058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E85D535-3322-2315-1E76-7E66342E4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6200000">
              <a:off x="1519853" y="1806626"/>
              <a:ext cx="2860582" cy="2704701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2B34D16-FCEE-C723-209A-4CE142C60D3E}"/>
                </a:ext>
              </a:extLst>
            </p:cNvPr>
            <p:cNvSpPr/>
            <p:nvPr/>
          </p:nvSpPr>
          <p:spPr>
            <a:xfrm>
              <a:off x="2233478" y="3732996"/>
              <a:ext cx="1183490" cy="425118"/>
            </a:xfrm>
            <a:prstGeom prst="rect">
              <a:avLst/>
            </a:prstGeom>
            <a:solidFill>
              <a:srgbClr val="3E3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AA547B02-5702-BA01-1269-E9DE3B2A3949}"/>
              </a:ext>
            </a:extLst>
          </p:cNvPr>
          <p:cNvSpPr txBox="1"/>
          <p:nvPr/>
        </p:nvSpPr>
        <p:spPr>
          <a:xfrm>
            <a:off x="3786728" y="2738538"/>
            <a:ext cx="2090689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>
                <a:latin typeface="Aptos"/>
              </a:rPr>
              <a:t>Low Nutrients: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33A0A9-AB6C-D9C5-0791-ABB0ABA956DC}"/>
              </a:ext>
            </a:extLst>
          </p:cNvPr>
          <p:cNvSpPr txBox="1"/>
          <p:nvPr/>
        </p:nvSpPr>
        <p:spPr>
          <a:xfrm>
            <a:off x="6161960" y="2738538"/>
            <a:ext cx="3034291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>
                <a:latin typeface="Aptos"/>
              </a:rPr>
              <a:t>Recommended Nutrients:</a:t>
            </a:r>
          </a:p>
          <a:p>
            <a:r>
              <a:rPr lang="en-AU" sz="2000">
                <a:latin typeface="Aptos"/>
              </a:rPr>
              <a:t>Nitrogen</a:t>
            </a:r>
          </a:p>
          <a:p>
            <a:r>
              <a:rPr lang="en-AU" sz="2000"/>
              <a:t>Phosphate</a:t>
            </a:r>
          </a:p>
          <a:p>
            <a:r>
              <a:rPr lang="en-AU" sz="2000"/>
              <a:t>Potassium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D5FA77-F439-DC59-D65C-B64638B3CFA5}"/>
              </a:ext>
            </a:extLst>
          </p:cNvPr>
          <p:cNvSpPr txBox="1"/>
          <p:nvPr/>
        </p:nvSpPr>
        <p:spPr>
          <a:xfrm>
            <a:off x="9154588" y="2745795"/>
            <a:ext cx="1863528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>
                <a:latin typeface="Aptos"/>
              </a:rPr>
              <a:t>High Nutrients:</a:t>
            </a:r>
          </a:p>
          <a:p>
            <a:r>
              <a:rPr lang="en-AU" sz="2000">
                <a:latin typeface="Aptos"/>
              </a:rPr>
              <a:t>Nitrogen</a:t>
            </a:r>
          </a:p>
          <a:p>
            <a:r>
              <a:rPr lang="en-AU" sz="2000"/>
              <a:t>Phosphate</a:t>
            </a:r>
          </a:p>
          <a:p>
            <a:r>
              <a:rPr lang="en-AU" sz="2000"/>
              <a:t>Potassium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FA83A28-062E-BDA8-2A86-2F0A9C646EF0}"/>
              </a:ext>
            </a:extLst>
          </p:cNvPr>
          <p:cNvSpPr txBox="1"/>
          <p:nvPr/>
        </p:nvSpPr>
        <p:spPr>
          <a:xfrm>
            <a:off x="3795802" y="3025196"/>
            <a:ext cx="1863528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>
                <a:latin typeface="Aptos"/>
              </a:rPr>
              <a:t>Nitrogen Phosphate</a:t>
            </a:r>
          </a:p>
          <a:p>
            <a:r>
              <a:rPr lang="en-AU" sz="2000">
                <a:latin typeface="Aptos"/>
              </a:rPr>
              <a:t>Potassium</a:t>
            </a:r>
            <a:endParaRPr lang="en-AU" sz="20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24696C2-8BE3-523D-B77F-373F8E1D4DFF}"/>
              </a:ext>
            </a:extLst>
          </p:cNvPr>
          <p:cNvSpPr txBox="1"/>
          <p:nvPr/>
        </p:nvSpPr>
        <p:spPr>
          <a:xfrm>
            <a:off x="1826606" y="2742166"/>
            <a:ext cx="1863528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000">
                <a:latin typeface="Aptos"/>
              </a:rPr>
              <a:t>No Nutrients</a:t>
            </a:r>
            <a:endParaRPr lang="en-AU" sz="2000"/>
          </a:p>
        </p:txBody>
      </p:sp>
    </p:spTree>
    <p:extLst>
      <p:ext uri="{BB962C8B-B14F-4D97-AF65-F5344CB8AC3E}">
        <p14:creationId xmlns:p14="http://schemas.microsoft.com/office/powerpoint/2010/main" val="2007855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35B5B-1C4B-F027-05C3-167BA43FA93D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705192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Data</a:t>
            </a:r>
          </a:p>
          <a:p>
            <a:r>
              <a:rPr lang="en-AU" sz="2000">
                <a:latin typeface="Aptos" panose="020B0004020202020204" pitchFamily="34" charset="0"/>
              </a:rPr>
              <a:t>Raw data can be accessed: P4S.com/education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6B78C1-282C-3EEB-E73C-99FB01AFAA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866" y="1934099"/>
            <a:ext cx="2499195" cy="33072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CD0C755-C9E0-83A1-9923-0F2E4253BA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308" y="146650"/>
            <a:ext cx="2378982" cy="7439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48C951-A00D-A2E1-DE26-538D6DE766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97690" y="1934100"/>
            <a:ext cx="2898310" cy="3307205"/>
          </a:xfrm>
          <a:prstGeom prst="rect">
            <a:avLst/>
          </a:prstGeom>
        </p:spPr>
      </p:pic>
      <p:sp>
        <p:nvSpPr>
          <p:cNvPr id="5" name="Freeform 2">
            <a:extLst>
              <a:ext uri="{FF2B5EF4-FFF2-40B4-BE49-F238E27FC236}">
                <a16:creationId xmlns:a16="http://schemas.microsoft.com/office/drawing/2014/main" id="{8F1D3E16-E8EF-3146-EE90-8D8437EE5E0E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79292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5CD14-7AB3-B966-E7D5-59C14F8F0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A353B-C802-DAD4-F2FE-E6BD506F56F2}"/>
              </a:ext>
            </a:extLst>
          </p:cNvPr>
          <p:cNvSpPr txBox="1">
            <a:spLocks/>
          </p:cNvSpPr>
          <p:nvPr/>
        </p:nvSpPr>
        <p:spPr>
          <a:xfrm>
            <a:off x="383923" y="334241"/>
            <a:ext cx="113889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Drawing graphs: Excel</a:t>
            </a:r>
          </a:p>
          <a:p>
            <a:endParaRPr lang="en-AU" sz="4000" b="1">
              <a:latin typeface="Aptos" panose="020B0004020202020204" pitchFamily="34" charset="0"/>
            </a:endParaRPr>
          </a:p>
          <a:p>
            <a:r>
              <a:rPr lang="en-AU" sz="2000">
                <a:latin typeface="Aptos" panose="020B0004020202020204" pitchFamily="34" charset="0"/>
              </a:rPr>
              <a:t>https://support.microsoft.com/en-us/excel/get-started/create-a-chart-from-start-to-finish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2FD084-C395-D9BA-0876-D88E60F1600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308" y="146650"/>
            <a:ext cx="2378982" cy="743959"/>
          </a:xfrm>
          <a:prstGeom prst="rect">
            <a:avLst/>
          </a:prstGeom>
        </p:spPr>
      </p:pic>
      <p:sp>
        <p:nvSpPr>
          <p:cNvPr id="5" name="Freeform 2">
            <a:extLst>
              <a:ext uri="{FF2B5EF4-FFF2-40B4-BE49-F238E27FC236}">
                <a16:creationId xmlns:a16="http://schemas.microsoft.com/office/drawing/2014/main" id="{10209DED-CCE5-0642-DF0A-DB4BA88D160E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3EC0A7-48F5-13E9-B0D0-405CF52C3214}"/>
              </a:ext>
            </a:extLst>
          </p:cNvPr>
          <p:cNvSpPr txBox="1">
            <a:spLocks/>
          </p:cNvSpPr>
          <p:nvPr/>
        </p:nvSpPr>
        <p:spPr>
          <a:xfrm>
            <a:off x="383923" y="4708414"/>
            <a:ext cx="11027138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Drawing graphs: Google sheets</a:t>
            </a:r>
          </a:p>
          <a:p>
            <a:r>
              <a:rPr lang="en-AU" sz="2000">
                <a:latin typeface="Aptos" panose="020B0004020202020204" pitchFamily="34" charset="0"/>
              </a:rPr>
              <a:t>https://developers.google.com/chart/interactive/docs/spreadsheets</a:t>
            </a:r>
          </a:p>
        </p:txBody>
      </p:sp>
    </p:spTree>
    <p:extLst>
      <p:ext uri="{BB962C8B-B14F-4D97-AF65-F5344CB8AC3E}">
        <p14:creationId xmlns:p14="http://schemas.microsoft.com/office/powerpoint/2010/main" val="2054994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0" y="1045548"/>
            <a:ext cx="6111204" cy="343755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CFE984-C6C7-DECB-21C6-76C6DAF7DF6C}"/>
              </a:ext>
            </a:extLst>
          </p:cNvPr>
          <p:cNvSpPr txBox="1">
            <a:spLocks/>
          </p:cNvSpPr>
          <p:nvPr/>
        </p:nvSpPr>
        <p:spPr>
          <a:xfrm>
            <a:off x="1357032" y="182537"/>
            <a:ext cx="9477936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400" b="1">
                <a:latin typeface="Agrandir" panose="020B0604020202020204" charset="0"/>
              </a:rPr>
              <a:t>What is ARC Centre of Excellence in Plants for Space trying to achieve?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0DA1120D-F8AF-38CE-7A56-E1C9C9BB6C10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3743041-8DA2-29BE-E7FA-AD8D9F28092E}"/>
              </a:ext>
            </a:extLst>
          </p:cNvPr>
          <p:cNvSpPr txBox="1">
            <a:spLocks/>
          </p:cNvSpPr>
          <p:nvPr/>
        </p:nvSpPr>
        <p:spPr>
          <a:xfrm>
            <a:off x="7391401" y="985273"/>
            <a:ext cx="3884724" cy="7519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3200">
                <a:solidFill>
                  <a:srgbClr val="4166AE"/>
                </a:solidFill>
                <a:latin typeface="Agrandir" panose="020B0604020202020204" charset="0"/>
              </a:rPr>
              <a:t>We will need plants to help humans survive and thrive off Earth and on Earth sustainable farming/</a:t>
            </a:r>
          </a:p>
          <a:p>
            <a:pPr marL="0" indent="0">
              <a:buNone/>
            </a:pPr>
            <a:r>
              <a:rPr lang="en-AU" sz="3200">
                <a:solidFill>
                  <a:srgbClr val="4166AE"/>
                </a:solidFill>
                <a:latin typeface="Agrandir" panose="020B0604020202020204" charset="0"/>
              </a:rPr>
              <a:t>Plants for Space is re-imagining </a:t>
            </a:r>
            <a:r>
              <a:rPr lang="en-AU" sz="3200" b="1">
                <a:solidFill>
                  <a:srgbClr val="4166AE"/>
                </a:solidFill>
                <a:latin typeface="Agrandir" panose="020B0604020202020204" charset="0"/>
              </a:rPr>
              <a:t>plants, food, medicine and material </a:t>
            </a:r>
            <a:r>
              <a:rPr lang="en-AU" sz="3200">
                <a:solidFill>
                  <a:srgbClr val="4166AE"/>
                </a:solidFill>
                <a:latin typeface="Agrandir" panose="020B0604020202020204" charset="0"/>
              </a:rPr>
              <a:t>production in extreme environments.</a:t>
            </a:r>
            <a:endParaRPr lang="en-GB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0880B-2B24-4E87-AA04-CF31B2D1F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07CEE-A91C-2CF6-3B37-0D71AB0B962C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Results</a:t>
            </a:r>
            <a:endParaRPr lang="en-AU" sz="3992" b="1">
              <a:latin typeface="Aptos" panose="020B00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CC5B7E-59AF-5950-8388-DEA4F331B4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308" y="146650"/>
            <a:ext cx="2378982" cy="743959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041826B-D3FA-0876-A3C7-779128E1B2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805416"/>
              </p:ext>
            </p:extLst>
          </p:nvPr>
        </p:nvGraphicFramePr>
        <p:xfrm>
          <a:off x="642504" y="1217135"/>
          <a:ext cx="11325785" cy="32256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4053">
                  <a:extLst>
                    <a:ext uri="{9D8B030D-6E8A-4147-A177-3AD203B41FA5}">
                      <a16:colId xmlns:a16="http://schemas.microsoft.com/office/drawing/2014/main" val="1340631197"/>
                    </a:ext>
                  </a:extLst>
                </a:gridCol>
                <a:gridCol w="2199460">
                  <a:extLst>
                    <a:ext uri="{9D8B030D-6E8A-4147-A177-3AD203B41FA5}">
                      <a16:colId xmlns:a16="http://schemas.microsoft.com/office/drawing/2014/main" val="653688292"/>
                    </a:ext>
                  </a:extLst>
                </a:gridCol>
                <a:gridCol w="1332969">
                  <a:extLst>
                    <a:ext uri="{9D8B030D-6E8A-4147-A177-3AD203B41FA5}">
                      <a16:colId xmlns:a16="http://schemas.microsoft.com/office/drawing/2014/main" val="2807455637"/>
                    </a:ext>
                  </a:extLst>
                </a:gridCol>
                <a:gridCol w="2448500">
                  <a:extLst>
                    <a:ext uri="{9D8B030D-6E8A-4147-A177-3AD203B41FA5}">
                      <a16:colId xmlns:a16="http://schemas.microsoft.com/office/drawing/2014/main" val="1607330234"/>
                    </a:ext>
                  </a:extLst>
                </a:gridCol>
                <a:gridCol w="2370803">
                  <a:extLst>
                    <a:ext uri="{9D8B030D-6E8A-4147-A177-3AD203B41FA5}">
                      <a16:colId xmlns:a16="http://schemas.microsoft.com/office/drawing/2014/main" val="2173593851"/>
                    </a:ext>
                  </a:extLst>
                </a:gridCol>
              </a:tblGrid>
              <a:tr h="513121">
                <a:tc gridSpan="5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average fresh weight (mg) of lettuce grown in different nutrient conditions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442976"/>
                  </a:ext>
                </a:extLst>
              </a:tr>
              <a:tr h="51312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Nutrient concentration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8730033"/>
                  </a:ext>
                </a:extLst>
              </a:tr>
              <a:tr h="51312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Nutrient conditions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nutrient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Low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Recommended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High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71253736"/>
                  </a:ext>
                </a:extLst>
              </a:tr>
              <a:tr h="562103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Nitrogen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2940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8880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6736275"/>
                  </a:ext>
                </a:extLst>
              </a:tr>
              <a:tr h="562103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Phosphate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5933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5388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7221769"/>
                  </a:ext>
                </a:extLst>
              </a:tr>
              <a:tr h="562103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Potassium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5911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6270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5093712"/>
                  </a:ext>
                </a:extLst>
              </a:tr>
            </a:tbl>
          </a:graphicData>
        </a:graphic>
      </p:graphicFrame>
      <p:sp>
        <p:nvSpPr>
          <p:cNvPr id="7" name="Freeform 2">
            <a:extLst>
              <a:ext uri="{FF2B5EF4-FFF2-40B4-BE49-F238E27FC236}">
                <a16:creationId xmlns:a16="http://schemas.microsoft.com/office/drawing/2014/main" id="{C3384DBB-C276-4E48-38E7-F93D95A11167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A2BC84-2A53-7B79-7F6D-3384A4528565}"/>
              </a:ext>
            </a:extLst>
          </p:cNvPr>
          <p:cNvSpPr txBox="1"/>
          <p:nvPr/>
        </p:nvSpPr>
        <p:spPr>
          <a:xfrm>
            <a:off x="1626229" y="4855797"/>
            <a:ext cx="89468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Here is the average fresh weights (n=6) for the different treat treatments – in the available data sheet you can find Standard deviation for these results </a:t>
            </a:r>
          </a:p>
        </p:txBody>
      </p:sp>
    </p:spTree>
    <p:extLst>
      <p:ext uri="{BB962C8B-B14F-4D97-AF65-F5344CB8AC3E}">
        <p14:creationId xmlns:p14="http://schemas.microsoft.com/office/powerpoint/2010/main" val="28732610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EEFA3-7656-0F2E-96F4-328EAAE06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DDC60-668F-F4E0-60A9-8BEDB48756B5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Results</a:t>
            </a:r>
            <a:endParaRPr lang="en-AU" sz="3992" b="1">
              <a:latin typeface="Aptos" panose="020B00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342EAF-4AF8-033E-B316-EC254BCD1F3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308" y="146650"/>
            <a:ext cx="2378982" cy="743959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AC1D28C-5C94-8566-97F8-97898DFD4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596296"/>
              </p:ext>
            </p:extLst>
          </p:nvPr>
        </p:nvGraphicFramePr>
        <p:xfrm>
          <a:off x="642505" y="5056438"/>
          <a:ext cx="8196695" cy="1562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4862">
                  <a:extLst>
                    <a:ext uri="{9D8B030D-6E8A-4147-A177-3AD203B41FA5}">
                      <a16:colId xmlns:a16="http://schemas.microsoft.com/office/drawing/2014/main" val="3554779525"/>
                    </a:ext>
                  </a:extLst>
                </a:gridCol>
                <a:gridCol w="6121833">
                  <a:extLst>
                    <a:ext uri="{9D8B030D-6E8A-4147-A177-3AD203B41FA5}">
                      <a16:colId xmlns:a16="http://schemas.microsoft.com/office/drawing/2014/main" val="1263520453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u="none" strike="noStrike">
                          <a:solidFill>
                            <a:srgbClr val="0070C0"/>
                          </a:solidFill>
                          <a:effectLst/>
                        </a:rPr>
                        <a:t>Nitrogen</a:t>
                      </a:r>
                      <a:endParaRPr lang="en-AU" sz="20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 Strongest promoter of growth/ plant most sensitive to.   </a:t>
                      </a:r>
                    </a:p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 optimum not found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99783477"/>
                  </a:ext>
                </a:extLst>
              </a:tr>
              <a:tr h="18487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u="none" strike="noStrike">
                          <a:solidFill>
                            <a:srgbClr val="0070C0"/>
                          </a:solidFill>
                          <a:effectLst/>
                        </a:rPr>
                        <a:t>Phosphate</a:t>
                      </a:r>
                      <a:endParaRPr lang="en-AU" sz="20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 Promotes growth optimum less than high found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0015392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u="none" strike="noStrike">
                          <a:solidFill>
                            <a:srgbClr val="0070C0"/>
                          </a:solidFill>
                          <a:effectLst/>
                        </a:rPr>
                        <a:t>Potassium</a:t>
                      </a:r>
                      <a:endParaRPr lang="en-AU" sz="20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 Promotes growth optimum not found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11391045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u="none" strike="noStrike">
                          <a:solidFill>
                            <a:srgbClr val="0070C0"/>
                          </a:solidFill>
                          <a:effectLst/>
                        </a:rPr>
                        <a:t>No nutrient added</a:t>
                      </a:r>
                      <a:endParaRPr lang="en-AU" sz="2000" b="0" i="0" u="none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 Growth limiting/ nutrients very important!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90359056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7A5FCE0D-91FF-81EC-F630-EC3242E648DE}"/>
              </a:ext>
            </a:extLst>
          </p:cNvPr>
          <p:cNvSpPr txBox="1">
            <a:spLocks/>
          </p:cNvSpPr>
          <p:nvPr/>
        </p:nvSpPr>
        <p:spPr>
          <a:xfrm>
            <a:off x="472823" y="4390344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Conclusions</a:t>
            </a:r>
            <a:endParaRPr lang="en-AU" sz="3992" b="1">
              <a:latin typeface="Aptos" panose="020B00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E11B7C-7CA1-49C7-0176-AC10362E1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362075"/>
              </p:ext>
            </p:extLst>
          </p:nvPr>
        </p:nvGraphicFramePr>
        <p:xfrm>
          <a:off x="642505" y="1217135"/>
          <a:ext cx="10811062" cy="27232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8891">
                  <a:extLst>
                    <a:ext uri="{9D8B030D-6E8A-4147-A177-3AD203B41FA5}">
                      <a16:colId xmlns:a16="http://schemas.microsoft.com/office/drawing/2014/main" val="1340631197"/>
                    </a:ext>
                  </a:extLst>
                </a:gridCol>
                <a:gridCol w="2099501">
                  <a:extLst>
                    <a:ext uri="{9D8B030D-6E8A-4147-A177-3AD203B41FA5}">
                      <a16:colId xmlns:a16="http://schemas.microsoft.com/office/drawing/2014/main" val="653688292"/>
                    </a:ext>
                  </a:extLst>
                </a:gridCol>
                <a:gridCol w="1272390">
                  <a:extLst>
                    <a:ext uri="{9D8B030D-6E8A-4147-A177-3AD203B41FA5}">
                      <a16:colId xmlns:a16="http://schemas.microsoft.com/office/drawing/2014/main" val="2807455637"/>
                    </a:ext>
                  </a:extLst>
                </a:gridCol>
                <a:gridCol w="2337223">
                  <a:extLst>
                    <a:ext uri="{9D8B030D-6E8A-4147-A177-3AD203B41FA5}">
                      <a16:colId xmlns:a16="http://schemas.microsoft.com/office/drawing/2014/main" val="1607330234"/>
                    </a:ext>
                  </a:extLst>
                </a:gridCol>
                <a:gridCol w="2263057">
                  <a:extLst>
                    <a:ext uri="{9D8B030D-6E8A-4147-A177-3AD203B41FA5}">
                      <a16:colId xmlns:a16="http://schemas.microsoft.com/office/drawing/2014/main" val="2173593851"/>
                    </a:ext>
                  </a:extLst>
                </a:gridCol>
              </a:tblGrid>
              <a:tr h="453878">
                <a:tc gridSpan="5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total fresh weight (mg) of lettuce grown in different nutrient conditions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442976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Nutrient concentration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8730033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Nutrient conditions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nutrient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Low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Recommended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High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71253736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Nitrogen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2940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8880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6736275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Phosphate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5933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5388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7221769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Potassium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5911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6270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5093712"/>
                  </a:ext>
                </a:extLst>
              </a:tr>
            </a:tbl>
          </a:graphicData>
        </a:graphic>
      </p:graphicFrame>
      <p:sp>
        <p:nvSpPr>
          <p:cNvPr id="6" name="Freeform 2">
            <a:extLst>
              <a:ext uri="{FF2B5EF4-FFF2-40B4-BE49-F238E27FC236}">
                <a16:creationId xmlns:a16="http://schemas.microsoft.com/office/drawing/2014/main" id="{0956A6A0-87B8-9547-4854-B78AECB9D5F0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46437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39D60-9AE6-6AB2-7566-00BC20C41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A34-1195-BFB9-1C82-63FFE6EF11DB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Results</a:t>
            </a:r>
            <a:endParaRPr lang="en-AU" sz="3992" b="1">
              <a:latin typeface="Aptos" panose="020B00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477711-CD1B-56F0-BC27-72D3EE87BE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9308" y="146650"/>
            <a:ext cx="2378982" cy="7439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2E6CE5B-A163-DE5C-F76F-ECCCFB23B26D}"/>
              </a:ext>
            </a:extLst>
          </p:cNvPr>
          <p:cNvSpPr txBox="1">
            <a:spLocks/>
          </p:cNvSpPr>
          <p:nvPr/>
        </p:nvSpPr>
        <p:spPr>
          <a:xfrm>
            <a:off x="472823" y="4390344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4000" b="1">
                <a:latin typeface="Aptos" panose="020B0004020202020204" pitchFamily="34" charset="0"/>
              </a:rPr>
              <a:t>Conclusions</a:t>
            </a:r>
            <a:endParaRPr lang="en-AU" sz="3992" b="1">
              <a:latin typeface="Aptos" panose="020B00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BA2C004-1905-3376-871D-D20FD732F5EB}"/>
              </a:ext>
            </a:extLst>
          </p:cNvPr>
          <p:cNvGraphicFramePr>
            <a:graphicFrameLocks noGrp="1"/>
          </p:cNvGraphicFramePr>
          <p:nvPr/>
        </p:nvGraphicFramePr>
        <p:xfrm>
          <a:off x="642505" y="1217135"/>
          <a:ext cx="10811062" cy="27232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8891">
                  <a:extLst>
                    <a:ext uri="{9D8B030D-6E8A-4147-A177-3AD203B41FA5}">
                      <a16:colId xmlns:a16="http://schemas.microsoft.com/office/drawing/2014/main" val="1340631197"/>
                    </a:ext>
                  </a:extLst>
                </a:gridCol>
                <a:gridCol w="2099501">
                  <a:extLst>
                    <a:ext uri="{9D8B030D-6E8A-4147-A177-3AD203B41FA5}">
                      <a16:colId xmlns:a16="http://schemas.microsoft.com/office/drawing/2014/main" val="653688292"/>
                    </a:ext>
                  </a:extLst>
                </a:gridCol>
                <a:gridCol w="1272390">
                  <a:extLst>
                    <a:ext uri="{9D8B030D-6E8A-4147-A177-3AD203B41FA5}">
                      <a16:colId xmlns:a16="http://schemas.microsoft.com/office/drawing/2014/main" val="2807455637"/>
                    </a:ext>
                  </a:extLst>
                </a:gridCol>
                <a:gridCol w="2337223">
                  <a:extLst>
                    <a:ext uri="{9D8B030D-6E8A-4147-A177-3AD203B41FA5}">
                      <a16:colId xmlns:a16="http://schemas.microsoft.com/office/drawing/2014/main" val="1607330234"/>
                    </a:ext>
                  </a:extLst>
                </a:gridCol>
                <a:gridCol w="2263057">
                  <a:extLst>
                    <a:ext uri="{9D8B030D-6E8A-4147-A177-3AD203B41FA5}">
                      <a16:colId xmlns:a16="http://schemas.microsoft.com/office/drawing/2014/main" val="2173593851"/>
                    </a:ext>
                  </a:extLst>
                </a:gridCol>
              </a:tblGrid>
              <a:tr h="453878">
                <a:tc gridSpan="5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The total fresh weight (mg) of lettuce grown in different nutrient conditions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442976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Nutrient concentration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8730033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Nutrient conditions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 nutrient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Low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Recommended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High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71253736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Nitrogen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2940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8880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6736275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Phosphate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5933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5388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7221769"/>
                  </a:ext>
                </a:extLst>
              </a:tr>
              <a:tr h="453878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AU" sz="2000" b="1" u="none" strike="noStrike">
                          <a:effectLst/>
                        </a:rPr>
                        <a:t>Potassium</a:t>
                      </a:r>
                      <a:endParaRPr lang="en-AU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404.17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5911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5030.17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AU" sz="2000" u="none" strike="noStrike">
                          <a:effectLst/>
                        </a:rPr>
                        <a:t>6270</a:t>
                      </a:r>
                      <a:endParaRPr lang="en-A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5093712"/>
                  </a:ext>
                </a:extLst>
              </a:tr>
            </a:tbl>
          </a:graphicData>
        </a:graphic>
      </p:graphicFrame>
      <p:sp>
        <p:nvSpPr>
          <p:cNvPr id="6" name="Freeform 2">
            <a:extLst>
              <a:ext uri="{FF2B5EF4-FFF2-40B4-BE49-F238E27FC236}">
                <a16:creationId xmlns:a16="http://schemas.microsoft.com/office/drawing/2014/main" id="{F77688C6-C7B4-7785-EC09-2BAA003DEAF1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50D4E2-3AF1-966B-F6F8-F7374DE5D89C}"/>
              </a:ext>
            </a:extLst>
          </p:cNvPr>
          <p:cNvSpPr txBox="1"/>
          <p:nvPr/>
        </p:nvSpPr>
        <p:spPr>
          <a:xfrm>
            <a:off x="6096000" y="4459648"/>
            <a:ext cx="562317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These results show the  variation and uncertainly of data in biological systems using small sample size. 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 importance of plant nutrition! 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 conclusions should be conservative!</a:t>
            </a:r>
          </a:p>
        </p:txBody>
      </p:sp>
    </p:spTree>
    <p:extLst>
      <p:ext uri="{BB962C8B-B14F-4D97-AF65-F5344CB8AC3E}">
        <p14:creationId xmlns:p14="http://schemas.microsoft.com/office/powerpoint/2010/main" val="2570128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08AF9-60E3-9857-3A7F-1E8892636C68}"/>
              </a:ext>
            </a:extLst>
          </p:cNvPr>
          <p:cNvSpPr txBox="1">
            <a:spLocks/>
          </p:cNvSpPr>
          <p:nvPr/>
        </p:nvSpPr>
        <p:spPr>
          <a:xfrm>
            <a:off x="472822" y="518630"/>
            <a:ext cx="77821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b="1">
                <a:latin typeface="Aptos" panose="020B0004020202020204" pitchFamily="34" charset="0"/>
              </a:rPr>
              <a:t>Discussion and next experiments</a:t>
            </a:r>
          </a:p>
          <a:p>
            <a:endParaRPr lang="en-AU" sz="2000" b="1">
              <a:latin typeface="Aptos" panose="020B0004020202020204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Did we find the optimum?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What limitations were there?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What variables were there and could we change?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Why didn’t we do anything with the roots?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What could else could we have measured?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What might changing two variables look like?</a:t>
            </a:r>
          </a:p>
          <a:p>
            <a:pPr marL="742950" indent="-742950">
              <a:buFont typeface="+mj-lt"/>
              <a:buAutoNum type="arabicPeriod"/>
            </a:pPr>
            <a:r>
              <a:rPr lang="en-AU" sz="1800">
                <a:latin typeface="Aptos" panose="020B0004020202020204" pitchFamily="34" charset="0"/>
              </a:rPr>
              <a:t>Why is this experiment relevant?</a:t>
            </a:r>
          </a:p>
          <a:p>
            <a:endParaRPr lang="en-AU" sz="2000">
              <a:latin typeface="Aptos" panose="020B0004020202020204" pitchFamily="34" charset="0"/>
            </a:endParaRPr>
          </a:p>
          <a:p>
            <a:endParaRPr lang="en-AU" sz="2000">
              <a:latin typeface="Aptos" panose="020B0004020202020204" pitchFamily="34" charset="0"/>
            </a:endParaRPr>
          </a:p>
          <a:p>
            <a:r>
              <a:rPr lang="en-AU" sz="2000">
                <a:latin typeface="Aptos" panose="020B0004020202020204" pitchFamily="34" charset="0"/>
              </a:rPr>
              <a:t>What other research questions does it raise?</a:t>
            </a: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 </a:t>
            </a:r>
            <a:endParaRPr lang="en-AU" sz="2000">
              <a:latin typeface="Aptos" panose="020B0004020202020204" pitchFamily="34" charset="0"/>
            </a:endParaRPr>
          </a:p>
          <a:p>
            <a:endParaRPr lang="en-AU" b="1">
              <a:latin typeface="Aptos" panose="020B0004020202020204" pitchFamily="34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1E2046B8-11BB-F433-3253-1D4AB0DBEE27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5716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33C92-034C-E292-16CC-805795D2B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6195E-109F-DCB3-475D-3FF986BD4BEA}"/>
              </a:ext>
            </a:extLst>
          </p:cNvPr>
          <p:cNvSpPr txBox="1">
            <a:spLocks/>
          </p:cNvSpPr>
          <p:nvPr/>
        </p:nvSpPr>
        <p:spPr>
          <a:xfrm>
            <a:off x="472822" y="518630"/>
            <a:ext cx="79472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b="1">
                <a:latin typeface="Aptos" panose="020B0004020202020204" pitchFamily="34" charset="0"/>
              </a:rPr>
              <a:t>Discussion and next experiments</a:t>
            </a:r>
          </a:p>
          <a:p>
            <a:endParaRPr lang="en-AU" sz="2000" b="1">
              <a:latin typeface="Aptos" panose="020B0004020202020204" pitchFamily="34" charset="0"/>
            </a:endParaRPr>
          </a:p>
          <a:p>
            <a:endParaRPr lang="en-AU" sz="2000">
              <a:latin typeface="Aptos" panose="020B0004020202020204" pitchFamily="34" charset="0"/>
            </a:endParaRPr>
          </a:p>
          <a:p>
            <a:endParaRPr lang="en-AU" sz="2000">
              <a:latin typeface="Aptos" panose="020B0004020202020204" pitchFamily="34" charset="0"/>
            </a:endParaRPr>
          </a:p>
          <a:p>
            <a:endParaRPr lang="en-AU" b="1">
              <a:latin typeface="Aptos" panose="020B0004020202020204" pitchFamily="34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A9FA48A7-61C2-F4FF-9D8B-BD5AA88759BB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66D271-BF1B-1DE2-D218-F7C91AA8E94B}"/>
              </a:ext>
            </a:extLst>
          </p:cNvPr>
          <p:cNvSpPr txBox="1"/>
          <p:nvPr/>
        </p:nvSpPr>
        <p:spPr>
          <a:xfrm>
            <a:off x="472822" y="1256467"/>
            <a:ext cx="10071099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 sample size is small/ there is high variation.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 concentration of low and high are may not have produced major/detectable differences or at least not over the 5 week growth period.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The roots were pot bound so root data was not collected on the basis that the pot boundness may have confounding impacts.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Flowing time root length and branching, mRNA, protein and mineral analysis should have reveal stress and nutrition profiles could have been measured.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High nitrogen levels might have been limited by another nutrient- altering nitrogen and another nutrient may reveal dependencies and pathways that control plant growth.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This is exactly the type od experiment and optimisation required for sustainable/ efficient Earth Farming and planning in Space! Finding the optimal conditions and thinking about how we might optimise plants it what plants for space it doing.</a:t>
            </a:r>
          </a:p>
          <a:p>
            <a:endParaRPr lang="en-AU">
              <a:solidFill>
                <a:srgbClr val="4166AE"/>
              </a:solidFill>
              <a:latin typeface="Agrandi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1657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28E10-A8BC-785C-6A47-4F13672ED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ABB1A-C491-8701-8191-EB9AA2753806}"/>
              </a:ext>
            </a:extLst>
          </p:cNvPr>
          <p:cNvSpPr txBox="1">
            <a:spLocks/>
          </p:cNvSpPr>
          <p:nvPr/>
        </p:nvSpPr>
        <p:spPr>
          <a:xfrm>
            <a:off x="472822" y="518630"/>
            <a:ext cx="8074277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b="1">
                <a:latin typeface="Aptos" panose="020B0004020202020204" pitchFamily="34" charset="0"/>
              </a:rPr>
              <a:t>Discussion and next experiments</a:t>
            </a:r>
          </a:p>
          <a:p>
            <a:endParaRPr lang="en-AU" sz="2000" b="1">
              <a:latin typeface="Aptos" panose="020B0004020202020204" pitchFamily="34" charset="0"/>
            </a:endParaRPr>
          </a:p>
          <a:p>
            <a:endParaRPr lang="en-AU" sz="2000">
              <a:latin typeface="Aptos" panose="020B0004020202020204" pitchFamily="34" charset="0"/>
            </a:endParaRPr>
          </a:p>
          <a:p>
            <a:endParaRPr lang="en-AU" sz="2000">
              <a:latin typeface="Aptos" panose="020B0004020202020204" pitchFamily="34" charset="0"/>
            </a:endParaRPr>
          </a:p>
          <a:p>
            <a:r>
              <a:rPr lang="en-AU" sz="2000">
                <a:latin typeface="+mn-lt"/>
              </a:rPr>
              <a:t>What other research questions does it raise?</a:t>
            </a:r>
            <a:r>
              <a:rPr lang="en-AU" sz="2000">
                <a:solidFill>
                  <a:srgbClr val="4166AE"/>
                </a:solidFill>
                <a:latin typeface="+mn-lt"/>
              </a:rPr>
              <a:t> </a:t>
            </a:r>
          </a:p>
          <a:p>
            <a:endParaRPr lang="en-AU" sz="2000">
              <a:solidFill>
                <a:srgbClr val="4166AE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Repeat 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More replicants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More nutrient variable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Different plants/ varieties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Different temperatures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Lighting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Pot sizes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Substrates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Watering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More variables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Flowering time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+mn-lt"/>
              </a:rPr>
              <a:t>Taste</a:t>
            </a:r>
          </a:p>
          <a:p>
            <a:endParaRPr lang="en-AU" sz="2000">
              <a:latin typeface="Aptos" panose="020B0004020202020204" pitchFamily="34" charset="0"/>
            </a:endParaRPr>
          </a:p>
          <a:p>
            <a:endParaRPr lang="en-AU" b="1">
              <a:latin typeface="Aptos" panose="020B0004020202020204" pitchFamily="34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F3B2A413-8F9D-84E8-7756-5510971EB719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92611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AF2BB-98BB-ABDF-9DD2-E44723DB8657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What next? Perhaps you could use these resources to support your students to:</a:t>
            </a:r>
          </a:p>
          <a:p>
            <a:endParaRPr lang="en-AU" sz="3992">
              <a:latin typeface="Aptos" panose="020B00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267B4"/>
                </a:solidFill>
                <a:latin typeface="Aptos" panose="020B0004020202020204" pitchFamily="34" charset="0"/>
              </a:rPr>
              <a:t>Create scientific posters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267B4"/>
                </a:solidFill>
                <a:latin typeface="Aptos" panose="020B0004020202020204" pitchFamily="34" charset="0"/>
              </a:rPr>
              <a:t>Data analysis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267B4"/>
                </a:solidFill>
                <a:latin typeface="Aptos" panose="020B0004020202020204" pitchFamily="34" charset="0"/>
              </a:rPr>
              <a:t>Developing scientific investigation skills and writing (e.g. hypothesis, evaluation, critical thinking etc…)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267B4"/>
                </a:solidFill>
                <a:latin typeface="Aptos" panose="020B0004020202020204" pitchFamily="34" charset="0"/>
              </a:rPr>
              <a:t>Written scientific report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267B4"/>
                </a:solidFill>
                <a:latin typeface="Aptos" panose="020B0004020202020204" pitchFamily="34" charset="0"/>
              </a:rPr>
              <a:t>Exam practise command terms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AU">
                <a:solidFill>
                  <a:srgbClr val="4267B4"/>
                </a:solidFill>
                <a:latin typeface="Aptos" panose="020B0004020202020204" pitchFamily="34" charset="0"/>
              </a:rPr>
              <a:t>Practical investigation</a:t>
            </a:r>
          </a:p>
          <a:p>
            <a:endParaRPr lang="en-AU" sz="3992">
              <a:latin typeface="Aptos" panose="020B0004020202020204" pitchFamily="34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5BBD13E9-1007-BD37-83A8-2CE726D30A48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8138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AFF1FD-AD34-7041-214E-8B77ABDCC9DC}"/>
              </a:ext>
            </a:extLst>
          </p:cNvPr>
          <p:cNvSpPr txBox="1"/>
          <p:nvPr/>
        </p:nvSpPr>
        <p:spPr>
          <a:xfrm>
            <a:off x="6691087" y="6457890"/>
            <a:ext cx="39280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/>
              <a:t>https://osf.io/ef53g/files/6ua4k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CAC80E8-AC16-D23A-56A9-771EDC206D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364756"/>
              </p:ext>
            </p:extLst>
          </p:nvPr>
        </p:nvGraphicFramePr>
        <p:xfrm>
          <a:off x="0" y="1244600"/>
          <a:ext cx="6176226" cy="436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21399130" imgH="15138050" progId="AcroExch.Document.DC">
                  <p:embed/>
                </p:oleObj>
              </mc:Choice>
              <mc:Fallback>
                <p:oleObj name="Acrobat Document" r:id="rId2" imgW="21399130" imgH="15138050" progId="AcroExch.Document.DC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CAC80E8-AC16-D23A-56A9-771EDC206D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1244600"/>
                        <a:ext cx="6176226" cy="436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ACB2983-E02C-F837-45C0-DCF7D787B648}"/>
              </a:ext>
            </a:extLst>
          </p:cNvPr>
          <p:cNvSpPr txBox="1"/>
          <p:nvPr/>
        </p:nvSpPr>
        <p:spPr>
          <a:xfrm>
            <a:off x="6691086" y="5624368"/>
            <a:ext cx="55009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/>
              <a:t>https://www.overleaf.com/latex/templates/better-poster-latex-template/gmkgjvxqbyyt.pdf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E80AD8-3A63-21EE-38E1-599F628D33DA}"/>
              </a:ext>
            </a:extLst>
          </p:cNvPr>
          <p:cNvSpPr txBox="1"/>
          <p:nvPr/>
        </p:nvSpPr>
        <p:spPr>
          <a:xfrm>
            <a:off x="0" y="5758584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b="0" i="0">
                <a:effectLst/>
                <a:latin typeface="VIC-Regular"/>
              </a:rPr>
              <a:t> </a:t>
            </a:r>
            <a:r>
              <a:rPr lang="en-AU" sz="2000" b="1" i="0" u="sng">
                <a:solidFill>
                  <a:srgbClr val="0076A3"/>
                </a:solidFill>
                <a:effectLst/>
                <a:latin typeface="VIC-Bold"/>
                <a:hlinkClick r:id="rId4"/>
              </a:rPr>
              <a:t>How to create a better research poster in less time (#betterposter Generation 1) - YouTube</a:t>
            </a:r>
            <a:endParaRPr lang="en-AU" sz="40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1572B0-E58A-A22B-AB8D-8071DE142477}"/>
              </a:ext>
            </a:extLst>
          </p:cNvPr>
          <p:cNvSpPr txBox="1">
            <a:spLocks/>
          </p:cNvSpPr>
          <p:nvPr/>
        </p:nvSpPr>
        <p:spPr>
          <a:xfrm>
            <a:off x="472823" y="518630"/>
            <a:ext cx="11101216" cy="556368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Furore" panose="02000503020000020004" pitchFamily="50" charset="0"/>
                <a:ea typeface="+mj-ea"/>
                <a:cs typeface="+mj-cs"/>
              </a:defRPr>
            </a:lvl1pPr>
          </a:lstStyle>
          <a:p>
            <a:r>
              <a:rPr lang="en-AU" sz="3992" b="1">
                <a:latin typeface="Aptos" panose="020B0004020202020204" pitchFamily="34" charset="0"/>
              </a:rPr>
              <a:t>Poster template</a:t>
            </a:r>
          </a:p>
          <a:p>
            <a:endParaRPr lang="en-AU" sz="3992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286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F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701969" y="133488"/>
            <a:ext cx="1490031" cy="1104625"/>
          </a:xfrm>
          <a:custGeom>
            <a:avLst/>
            <a:gdLst/>
            <a:ahLst/>
            <a:cxnLst/>
            <a:rect l="l" t="t" r="r" b="b"/>
            <a:pathLst>
              <a:path w="2235047" h="1656938">
                <a:moveTo>
                  <a:pt x="0" y="0"/>
                </a:moveTo>
                <a:lnTo>
                  <a:pt x="2235047" y="0"/>
                </a:lnTo>
                <a:lnTo>
                  <a:pt x="2235047" y="1656938"/>
                </a:lnTo>
                <a:lnTo>
                  <a:pt x="0" y="165693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AU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5200760" y="-347105"/>
            <a:ext cx="11773122" cy="7858559"/>
          </a:xfrm>
          <a:custGeom>
            <a:avLst/>
            <a:gdLst/>
            <a:ahLst/>
            <a:cxnLst/>
            <a:rect l="l" t="t" r="r" b="b"/>
            <a:pathLst>
              <a:path w="17659683" h="11787838">
                <a:moveTo>
                  <a:pt x="0" y="0"/>
                </a:moveTo>
                <a:lnTo>
                  <a:pt x="17659682" y="0"/>
                </a:lnTo>
                <a:lnTo>
                  <a:pt x="17659682" y="11787838"/>
                </a:lnTo>
                <a:lnTo>
                  <a:pt x="0" y="1178783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AU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23259" y="1524065"/>
            <a:ext cx="5063941" cy="37496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973"/>
              </a:lnSpc>
            </a:pPr>
            <a:r>
              <a:rPr lang="en-US" sz="4266">
                <a:solidFill>
                  <a:srgbClr val="FBFCFC"/>
                </a:solidFill>
                <a:latin typeface="Agrandir"/>
                <a:ea typeface="Agrandir"/>
                <a:cs typeface="Agrandir"/>
                <a:sym typeface="Agrandir"/>
              </a:rPr>
              <a:t>Any Questions?</a:t>
            </a:r>
          </a:p>
          <a:p>
            <a:pPr algn="ctr" defTabSz="609630">
              <a:lnSpc>
                <a:spcPts val="5973"/>
              </a:lnSpc>
            </a:pPr>
            <a:r>
              <a:rPr lang="en-US" sz="2800">
                <a:solidFill>
                  <a:srgbClr val="FBFCFC"/>
                </a:solidFill>
                <a:latin typeface="Agrandir"/>
                <a:ea typeface="Agrandir"/>
                <a:cs typeface="Agrandir"/>
                <a:sym typeface="Agrandir"/>
              </a:rPr>
              <a:t>Visit: https://plants4space.com/</a:t>
            </a:r>
          </a:p>
          <a:p>
            <a:pPr algn="ctr" defTabSz="609630">
              <a:lnSpc>
                <a:spcPts val="5973"/>
              </a:lnSpc>
            </a:pPr>
            <a:endParaRPr lang="en-US" sz="2800">
              <a:solidFill>
                <a:srgbClr val="FBFCFC"/>
              </a:solidFill>
              <a:latin typeface="Agrandir"/>
              <a:ea typeface="Agrandir"/>
              <a:cs typeface="Agrandir"/>
              <a:sym typeface="Agrandir"/>
            </a:endParaRPr>
          </a:p>
          <a:p>
            <a:pPr algn="ctr" defTabSz="609630">
              <a:lnSpc>
                <a:spcPts val="5973"/>
              </a:lnSpc>
            </a:pPr>
            <a:r>
              <a:rPr lang="en-US" sz="2800">
                <a:solidFill>
                  <a:srgbClr val="FBFCFC"/>
                </a:solidFill>
                <a:latin typeface="Agrandir"/>
                <a:ea typeface="Agrandir"/>
                <a:cs typeface="Agrandir"/>
                <a:sym typeface="Agrandir"/>
              </a:rPr>
              <a:t>Or Contact: </a:t>
            </a:r>
          </a:p>
          <a:p>
            <a:pPr algn="ctr" defTabSz="609630">
              <a:lnSpc>
                <a:spcPts val="5973"/>
              </a:lnSpc>
            </a:pPr>
            <a:r>
              <a:rPr lang="en-US" sz="2800">
                <a:solidFill>
                  <a:srgbClr val="FBFCFC"/>
                </a:solidFill>
                <a:latin typeface="Agrandir"/>
                <a:ea typeface="Agrandir"/>
                <a:cs typeface="Agrandir"/>
                <a:sym typeface="Agrandir"/>
              </a:rPr>
              <a:t>engagement@plants4space.com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460445" y="1162890"/>
            <a:ext cx="1674991" cy="3964477"/>
          </a:xfrm>
          <a:custGeom>
            <a:avLst/>
            <a:gdLst/>
            <a:ahLst/>
            <a:cxnLst/>
            <a:rect l="l" t="t" r="r" b="b"/>
            <a:pathLst>
              <a:path w="2512487" h="5946715">
                <a:moveTo>
                  <a:pt x="0" y="0"/>
                </a:moveTo>
                <a:lnTo>
                  <a:pt x="2512488" y="0"/>
                </a:lnTo>
                <a:lnTo>
                  <a:pt x="2512488" y="5946716"/>
                </a:lnTo>
                <a:lnTo>
                  <a:pt x="0" y="59467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383171" y="417242"/>
            <a:ext cx="2602183" cy="4296198"/>
            <a:chOff x="0" y="0"/>
            <a:chExt cx="5204365" cy="85923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81447" cy="1481447"/>
            </a:xfrm>
            <a:custGeom>
              <a:avLst/>
              <a:gdLst/>
              <a:ahLst/>
              <a:cxnLst/>
              <a:rect l="l" t="t" r="r" b="b"/>
              <a:pathLst>
                <a:path w="1481447" h="1481447">
                  <a:moveTo>
                    <a:pt x="0" y="0"/>
                  </a:moveTo>
                  <a:lnTo>
                    <a:pt x="1481447" y="0"/>
                  </a:lnTo>
                  <a:lnTo>
                    <a:pt x="1481447" y="1481447"/>
                  </a:lnTo>
                  <a:lnTo>
                    <a:pt x="0" y="148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7" name="Freeform 7"/>
            <p:cNvSpPr/>
            <p:nvPr/>
          </p:nvSpPr>
          <p:spPr>
            <a:xfrm>
              <a:off x="321797" y="296894"/>
              <a:ext cx="837853" cy="799102"/>
            </a:xfrm>
            <a:custGeom>
              <a:avLst/>
              <a:gdLst/>
              <a:ahLst/>
              <a:cxnLst/>
              <a:rect l="l" t="t" r="r" b="b"/>
              <a:pathLst>
                <a:path w="837853" h="799102">
                  <a:moveTo>
                    <a:pt x="0" y="0"/>
                  </a:moveTo>
                  <a:lnTo>
                    <a:pt x="837853" y="0"/>
                  </a:lnTo>
                  <a:lnTo>
                    <a:pt x="837853" y="799102"/>
                  </a:lnTo>
                  <a:lnTo>
                    <a:pt x="0" y="7991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846418" y="466380"/>
              <a:ext cx="2211388" cy="446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3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8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food</a:t>
              </a:r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777737"/>
              <a:ext cx="1481447" cy="1481447"/>
            </a:xfrm>
            <a:custGeom>
              <a:avLst/>
              <a:gdLst/>
              <a:ahLst/>
              <a:cxnLst/>
              <a:rect l="l" t="t" r="r" b="b"/>
              <a:pathLst>
                <a:path w="1481447" h="1481447">
                  <a:moveTo>
                    <a:pt x="0" y="0"/>
                  </a:moveTo>
                  <a:lnTo>
                    <a:pt x="1481447" y="0"/>
                  </a:lnTo>
                  <a:lnTo>
                    <a:pt x="1481447" y="1481447"/>
                  </a:lnTo>
                  <a:lnTo>
                    <a:pt x="0" y="148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355561" y="2226219"/>
              <a:ext cx="770325" cy="584484"/>
            </a:xfrm>
            <a:custGeom>
              <a:avLst/>
              <a:gdLst/>
              <a:ahLst/>
              <a:cxnLst/>
              <a:rect l="l" t="t" r="r" b="b"/>
              <a:pathLst>
                <a:path w="770325" h="584484">
                  <a:moveTo>
                    <a:pt x="0" y="0"/>
                  </a:moveTo>
                  <a:lnTo>
                    <a:pt x="770325" y="0"/>
                  </a:lnTo>
                  <a:lnTo>
                    <a:pt x="770325" y="584484"/>
                  </a:lnTo>
                  <a:lnTo>
                    <a:pt x="0" y="584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46418" y="2240182"/>
              <a:ext cx="2587142" cy="4591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3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83">
                  <a:solidFill>
                    <a:srgbClr val="FFFFFF"/>
                  </a:solidFill>
                  <a:latin typeface="Agrandir" panose="020B0604020202020204" charset="0"/>
                  <a:ea typeface="Horizon"/>
                  <a:cs typeface="Horizon"/>
                  <a:sym typeface="Horizon"/>
                </a:rPr>
                <a:t>o</a:t>
              </a:r>
              <a:r>
                <a:rPr kumimoji="0" lang="en-US" sz="1383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xygen</a:t>
              </a:r>
              <a:endParaRPr kumimoji="0" lang="en-US" sz="138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endParaRPr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3555474"/>
              <a:ext cx="1481447" cy="1481447"/>
            </a:xfrm>
            <a:custGeom>
              <a:avLst/>
              <a:gdLst/>
              <a:ahLst/>
              <a:cxnLst/>
              <a:rect l="l" t="t" r="r" b="b"/>
              <a:pathLst>
                <a:path w="1481447" h="1481447">
                  <a:moveTo>
                    <a:pt x="0" y="0"/>
                  </a:moveTo>
                  <a:lnTo>
                    <a:pt x="1481447" y="0"/>
                  </a:lnTo>
                  <a:lnTo>
                    <a:pt x="1481447" y="1481447"/>
                  </a:lnTo>
                  <a:lnTo>
                    <a:pt x="0" y="148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14" name="Freeform 14"/>
            <p:cNvSpPr/>
            <p:nvPr/>
          </p:nvSpPr>
          <p:spPr>
            <a:xfrm>
              <a:off x="480662" y="3886652"/>
              <a:ext cx="520123" cy="819091"/>
            </a:xfrm>
            <a:custGeom>
              <a:avLst/>
              <a:gdLst/>
              <a:ahLst/>
              <a:cxnLst/>
              <a:rect l="l" t="t" r="r" b="b"/>
              <a:pathLst>
                <a:path w="520123" h="819091">
                  <a:moveTo>
                    <a:pt x="0" y="0"/>
                  </a:moveTo>
                  <a:lnTo>
                    <a:pt x="520123" y="0"/>
                  </a:lnTo>
                  <a:lnTo>
                    <a:pt x="520123" y="819091"/>
                  </a:lnTo>
                  <a:lnTo>
                    <a:pt x="0" y="8190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1846418" y="4004224"/>
              <a:ext cx="2587142" cy="446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3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8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water</a:t>
              </a:r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5333211"/>
              <a:ext cx="1481447" cy="1481447"/>
            </a:xfrm>
            <a:custGeom>
              <a:avLst/>
              <a:gdLst/>
              <a:ahLst/>
              <a:cxnLst/>
              <a:rect l="l" t="t" r="r" b="b"/>
              <a:pathLst>
                <a:path w="1481447" h="1481447">
                  <a:moveTo>
                    <a:pt x="0" y="0"/>
                  </a:moveTo>
                  <a:lnTo>
                    <a:pt x="1481447" y="0"/>
                  </a:lnTo>
                  <a:lnTo>
                    <a:pt x="1481447" y="1481447"/>
                  </a:lnTo>
                  <a:lnTo>
                    <a:pt x="0" y="148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18" name="Freeform 18"/>
            <p:cNvSpPr/>
            <p:nvPr/>
          </p:nvSpPr>
          <p:spPr>
            <a:xfrm>
              <a:off x="347102" y="5680313"/>
              <a:ext cx="787244" cy="787244"/>
            </a:xfrm>
            <a:custGeom>
              <a:avLst/>
              <a:gdLst/>
              <a:ahLst/>
              <a:cxnLst/>
              <a:rect l="l" t="t" r="r" b="b"/>
              <a:pathLst>
                <a:path w="787244" h="787244">
                  <a:moveTo>
                    <a:pt x="0" y="0"/>
                  </a:moveTo>
                  <a:lnTo>
                    <a:pt x="787244" y="0"/>
                  </a:lnTo>
                  <a:lnTo>
                    <a:pt x="787244" y="787243"/>
                  </a:lnTo>
                  <a:lnTo>
                    <a:pt x="0" y="7872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19" name="Freeform 19"/>
            <p:cNvSpPr/>
            <p:nvPr/>
          </p:nvSpPr>
          <p:spPr>
            <a:xfrm>
              <a:off x="0" y="7110948"/>
              <a:ext cx="1481447" cy="1481447"/>
            </a:xfrm>
            <a:custGeom>
              <a:avLst/>
              <a:gdLst/>
              <a:ahLst/>
              <a:cxnLst/>
              <a:rect l="l" t="t" r="r" b="b"/>
              <a:pathLst>
                <a:path w="1481447" h="1481447">
                  <a:moveTo>
                    <a:pt x="0" y="0"/>
                  </a:moveTo>
                  <a:lnTo>
                    <a:pt x="1481447" y="0"/>
                  </a:lnTo>
                  <a:lnTo>
                    <a:pt x="1481447" y="1481447"/>
                  </a:lnTo>
                  <a:lnTo>
                    <a:pt x="0" y="148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>
              <a:off x="400686" y="7516310"/>
              <a:ext cx="680075" cy="670724"/>
            </a:xfrm>
            <a:custGeom>
              <a:avLst/>
              <a:gdLst/>
              <a:ahLst/>
              <a:cxnLst/>
              <a:rect l="l" t="t" r="r" b="b"/>
              <a:pathLst>
                <a:path w="680075" h="670724">
                  <a:moveTo>
                    <a:pt x="0" y="0"/>
                  </a:moveTo>
                  <a:lnTo>
                    <a:pt x="680075" y="0"/>
                  </a:lnTo>
                  <a:lnTo>
                    <a:pt x="680075" y="670724"/>
                  </a:lnTo>
                  <a:lnTo>
                    <a:pt x="0" y="6707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846418" y="7577325"/>
              <a:ext cx="3357947" cy="4591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3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83">
                  <a:solidFill>
                    <a:srgbClr val="FFFFFF"/>
                  </a:solidFill>
                  <a:latin typeface="Agrandir" panose="020B0604020202020204" charset="0"/>
                  <a:ea typeface="Horizon"/>
                  <a:cs typeface="Horizon"/>
                  <a:sym typeface="Horizon"/>
                </a:rPr>
                <a:t>m</a:t>
              </a:r>
              <a:r>
                <a:rPr kumimoji="0" lang="en-US" sz="1383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aterials</a:t>
              </a:r>
              <a:endParaRPr kumimoji="0" lang="en-US" sz="138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846418" y="5769329"/>
              <a:ext cx="2793849" cy="4462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93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83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medicine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383171" y="5127367"/>
            <a:ext cx="732511" cy="732511"/>
          </a:xfrm>
          <a:custGeom>
            <a:avLst/>
            <a:gdLst/>
            <a:ahLst/>
            <a:cxnLst/>
            <a:rect l="l" t="t" r="r" b="b"/>
            <a:pathLst>
              <a:path w="1098766" h="1098766">
                <a:moveTo>
                  <a:pt x="0" y="0"/>
                </a:moveTo>
                <a:lnTo>
                  <a:pt x="1098766" y="0"/>
                </a:lnTo>
                <a:lnTo>
                  <a:pt x="1098766" y="1098766"/>
                </a:lnTo>
                <a:lnTo>
                  <a:pt x="0" y="109876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26" name="Freeform 26"/>
          <p:cNvSpPr/>
          <p:nvPr/>
        </p:nvSpPr>
        <p:spPr>
          <a:xfrm>
            <a:off x="549514" y="5286995"/>
            <a:ext cx="399824" cy="413255"/>
          </a:xfrm>
          <a:custGeom>
            <a:avLst/>
            <a:gdLst/>
            <a:ahLst/>
            <a:cxnLst/>
            <a:rect l="l" t="t" r="r" b="b"/>
            <a:pathLst>
              <a:path w="599736" h="619882">
                <a:moveTo>
                  <a:pt x="0" y="0"/>
                </a:moveTo>
                <a:lnTo>
                  <a:pt x="599736" y="0"/>
                </a:lnTo>
                <a:lnTo>
                  <a:pt x="599736" y="619882"/>
                </a:lnTo>
                <a:lnTo>
                  <a:pt x="0" y="6198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293261" y="5108318"/>
            <a:ext cx="1279228" cy="710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1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joy</a:t>
            </a:r>
          </a:p>
          <a:p>
            <a:pPr marL="0" marR="0" lvl="0" indent="0" algn="l" defTabSz="914400" rtl="0" eaLnBrk="1" fontAlgn="auto" latinLnBrk="0" hangingPunct="1">
              <a:lnSpc>
                <a:spcPts val="191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beauty</a:t>
            </a:r>
          </a:p>
          <a:p>
            <a:pPr marL="0" marR="0" lvl="0" indent="0" algn="l" defTabSz="914400" rtl="0" eaLnBrk="1" fontAlgn="auto" latinLnBrk="0" hangingPunct="1">
              <a:lnSpc>
                <a:spcPts val="1914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67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fu</a:t>
            </a:r>
            <a:r>
              <a:rPr kumimoji="0" lang="en-US" sz="13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n</a:t>
            </a:r>
          </a:p>
        </p:txBody>
      </p:sp>
      <p:sp>
        <p:nvSpPr>
          <p:cNvPr id="28" name="Freeform 28"/>
          <p:cNvSpPr/>
          <p:nvPr/>
        </p:nvSpPr>
        <p:spPr>
          <a:xfrm rot="-5400000">
            <a:off x="1465623" y="1823989"/>
            <a:ext cx="3049859" cy="236364"/>
          </a:xfrm>
          <a:custGeom>
            <a:avLst/>
            <a:gdLst/>
            <a:ahLst/>
            <a:cxnLst/>
            <a:rect l="l" t="t" r="r" b="b"/>
            <a:pathLst>
              <a:path w="4574788" h="354546">
                <a:moveTo>
                  <a:pt x="0" y="0"/>
                </a:moveTo>
                <a:lnTo>
                  <a:pt x="4574788" y="0"/>
                </a:lnTo>
                <a:lnTo>
                  <a:pt x="4574788" y="354546"/>
                </a:lnTo>
                <a:lnTo>
                  <a:pt x="0" y="3545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29" name="Freeform 29"/>
          <p:cNvSpPr/>
          <p:nvPr/>
        </p:nvSpPr>
        <p:spPr>
          <a:xfrm>
            <a:off x="2872370" y="984469"/>
            <a:ext cx="1842146" cy="948705"/>
          </a:xfrm>
          <a:custGeom>
            <a:avLst/>
            <a:gdLst/>
            <a:ahLst/>
            <a:cxnLst/>
            <a:rect l="l" t="t" r="r" b="b"/>
            <a:pathLst>
              <a:path w="2763219" h="1423058">
                <a:moveTo>
                  <a:pt x="0" y="0"/>
                </a:moveTo>
                <a:lnTo>
                  <a:pt x="2763219" y="0"/>
                </a:lnTo>
                <a:lnTo>
                  <a:pt x="2763219" y="1423057"/>
                </a:lnTo>
                <a:lnTo>
                  <a:pt x="0" y="142305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2943656" y="1304723"/>
            <a:ext cx="1996090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Survive</a:t>
            </a:r>
          </a:p>
        </p:txBody>
      </p:sp>
      <p:sp>
        <p:nvSpPr>
          <p:cNvPr id="31" name="Freeform 31"/>
          <p:cNvSpPr/>
          <p:nvPr/>
        </p:nvSpPr>
        <p:spPr>
          <a:xfrm rot="-5400000">
            <a:off x="2286482" y="4557331"/>
            <a:ext cx="2832341" cy="219507"/>
          </a:xfrm>
          <a:custGeom>
            <a:avLst/>
            <a:gdLst/>
            <a:ahLst/>
            <a:cxnLst/>
            <a:rect l="l" t="t" r="r" b="b"/>
            <a:pathLst>
              <a:path w="4248511" h="329260">
                <a:moveTo>
                  <a:pt x="0" y="0"/>
                </a:moveTo>
                <a:lnTo>
                  <a:pt x="4248511" y="0"/>
                </a:lnTo>
                <a:lnTo>
                  <a:pt x="4248511" y="329260"/>
                </a:lnTo>
                <a:lnTo>
                  <a:pt x="0" y="32926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3592900" y="3712356"/>
            <a:ext cx="1842146" cy="948705"/>
          </a:xfrm>
          <a:custGeom>
            <a:avLst/>
            <a:gdLst/>
            <a:ahLst/>
            <a:cxnLst/>
            <a:rect l="l" t="t" r="r" b="b"/>
            <a:pathLst>
              <a:path w="2763219" h="1423058">
                <a:moveTo>
                  <a:pt x="0" y="0"/>
                </a:moveTo>
                <a:lnTo>
                  <a:pt x="2763218" y="0"/>
                </a:lnTo>
                <a:lnTo>
                  <a:pt x="2763218" y="1423058"/>
                </a:lnTo>
                <a:lnTo>
                  <a:pt x="0" y="14230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3772251" y="4047923"/>
            <a:ext cx="1362443" cy="333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Thrive</a:t>
            </a:r>
            <a:endParaRPr kumimoji="0" lang="en-US" sz="1867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34" name="Freeform 34"/>
          <p:cNvSpPr/>
          <p:nvPr/>
        </p:nvSpPr>
        <p:spPr>
          <a:xfrm rot="-5400000">
            <a:off x="6457764" y="2911066"/>
            <a:ext cx="2391595" cy="185349"/>
          </a:xfrm>
          <a:custGeom>
            <a:avLst/>
            <a:gdLst/>
            <a:ahLst/>
            <a:cxnLst/>
            <a:rect l="l" t="t" r="r" b="b"/>
            <a:pathLst>
              <a:path w="3587393" h="278023">
                <a:moveTo>
                  <a:pt x="0" y="0"/>
                </a:moveTo>
                <a:lnTo>
                  <a:pt x="3587393" y="0"/>
                </a:lnTo>
                <a:lnTo>
                  <a:pt x="3587393" y="278023"/>
                </a:lnTo>
                <a:lnTo>
                  <a:pt x="0" y="27802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7560887" y="2518395"/>
            <a:ext cx="1842146" cy="948705"/>
          </a:xfrm>
          <a:custGeom>
            <a:avLst/>
            <a:gdLst/>
            <a:ahLst/>
            <a:cxnLst/>
            <a:rect l="l" t="t" r="r" b="b"/>
            <a:pathLst>
              <a:path w="2763219" h="1423058">
                <a:moveTo>
                  <a:pt x="0" y="0"/>
                </a:moveTo>
                <a:lnTo>
                  <a:pt x="2763218" y="0"/>
                </a:lnTo>
                <a:lnTo>
                  <a:pt x="2763218" y="1423058"/>
                </a:lnTo>
                <a:lnTo>
                  <a:pt x="0" y="14230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7746236" y="2768600"/>
            <a:ext cx="1325226" cy="389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24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Lost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9629449" y="1765469"/>
            <a:ext cx="2962028" cy="2476542"/>
            <a:chOff x="0" y="0"/>
            <a:chExt cx="5924055" cy="4953085"/>
          </a:xfrm>
        </p:grpSpPr>
        <p:sp>
          <p:nvSpPr>
            <p:cNvPr id="38" name="Freeform 38"/>
            <p:cNvSpPr/>
            <p:nvPr/>
          </p:nvSpPr>
          <p:spPr>
            <a:xfrm>
              <a:off x="470041" y="2012835"/>
              <a:ext cx="508629" cy="800990"/>
            </a:xfrm>
            <a:custGeom>
              <a:avLst/>
              <a:gdLst/>
              <a:ahLst/>
              <a:cxnLst/>
              <a:rect l="l" t="t" r="r" b="b"/>
              <a:pathLst>
                <a:path w="508629" h="800990">
                  <a:moveTo>
                    <a:pt x="0" y="0"/>
                  </a:moveTo>
                  <a:lnTo>
                    <a:pt x="508629" y="0"/>
                  </a:lnTo>
                  <a:lnTo>
                    <a:pt x="508629" y="800991"/>
                  </a:lnTo>
                  <a:lnTo>
                    <a:pt x="0" y="800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39" name="Freeform 39"/>
            <p:cNvSpPr/>
            <p:nvPr/>
          </p:nvSpPr>
          <p:spPr>
            <a:xfrm>
              <a:off x="0" y="1688976"/>
              <a:ext cx="1448710" cy="1448710"/>
            </a:xfrm>
            <a:custGeom>
              <a:avLst/>
              <a:gdLst/>
              <a:ahLst/>
              <a:cxnLst/>
              <a:rect l="l" t="t" r="r" b="b"/>
              <a:pathLst>
                <a:path w="1448710" h="1448710">
                  <a:moveTo>
                    <a:pt x="0" y="0"/>
                  </a:moveTo>
                  <a:lnTo>
                    <a:pt x="1448710" y="0"/>
                  </a:lnTo>
                  <a:lnTo>
                    <a:pt x="1448710" y="1448710"/>
                  </a:lnTo>
                  <a:lnTo>
                    <a:pt x="0" y="14487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1809058" y="2144282"/>
              <a:ext cx="2529970" cy="4444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9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water</a:t>
              </a:r>
            </a:p>
          </p:txBody>
        </p:sp>
        <p:sp>
          <p:nvSpPr>
            <p:cNvPr id="42" name="Freeform 42"/>
            <p:cNvSpPr/>
            <p:nvPr/>
          </p:nvSpPr>
          <p:spPr>
            <a:xfrm>
              <a:off x="0" y="0"/>
              <a:ext cx="1448710" cy="1448710"/>
            </a:xfrm>
            <a:custGeom>
              <a:avLst/>
              <a:gdLst/>
              <a:ahLst/>
              <a:cxnLst/>
              <a:rect l="l" t="t" r="r" b="b"/>
              <a:pathLst>
                <a:path w="1448710" h="1448710">
                  <a:moveTo>
                    <a:pt x="0" y="0"/>
                  </a:moveTo>
                  <a:lnTo>
                    <a:pt x="1448710" y="0"/>
                  </a:lnTo>
                  <a:lnTo>
                    <a:pt x="1448710" y="1448710"/>
                  </a:lnTo>
                  <a:lnTo>
                    <a:pt x="0" y="14487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44" name="Freeform 44"/>
            <p:cNvSpPr/>
            <p:nvPr/>
          </p:nvSpPr>
          <p:spPr>
            <a:xfrm>
              <a:off x="271946" y="434813"/>
              <a:ext cx="904818" cy="579084"/>
            </a:xfrm>
            <a:custGeom>
              <a:avLst/>
              <a:gdLst/>
              <a:ahLst/>
              <a:cxnLst/>
              <a:rect l="l" t="t" r="r" b="b"/>
              <a:pathLst>
                <a:path w="904818" h="579084">
                  <a:moveTo>
                    <a:pt x="0" y="0"/>
                  </a:moveTo>
                  <a:lnTo>
                    <a:pt x="904818" y="0"/>
                  </a:lnTo>
                  <a:lnTo>
                    <a:pt x="904818" y="579084"/>
                  </a:lnTo>
                  <a:lnTo>
                    <a:pt x="0" y="5790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1809058" y="218584"/>
              <a:ext cx="4114997" cy="4570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9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52">
                  <a:solidFill>
                    <a:srgbClr val="FFFFFF"/>
                  </a:solidFill>
                  <a:latin typeface="Agrandir" panose="020B0604020202020204" charset="0"/>
                  <a:ea typeface="Horizon"/>
                  <a:cs typeface="Horizon"/>
                  <a:sym typeface="Horizon"/>
                </a:rPr>
                <a:t>c</a:t>
              </a:r>
              <a:r>
                <a:rPr kumimoji="0" lang="en-US" sz="1352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arbon</a:t>
              </a:r>
              <a:r>
                <a:rPr kumimoji="0" lang="en-US" sz="1352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 </a:t>
              </a:r>
              <a:r>
                <a:rPr lang="en-US" sz="1352">
                  <a:solidFill>
                    <a:srgbClr val="FFFFFF"/>
                  </a:solidFill>
                  <a:latin typeface="Agrandir" panose="020B0604020202020204" charset="0"/>
                  <a:ea typeface="Horizon"/>
                  <a:cs typeface="Horizon"/>
                  <a:sym typeface="Horizon"/>
                </a:rPr>
                <a:t>d</a:t>
              </a:r>
              <a:r>
                <a:rPr kumimoji="0" lang="en-US" sz="1352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ioxide</a:t>
              </a:r>
              <a:endParaRPr kumimoji="0" lang="en-US" sz="135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endParaRPr>
            </a:p>
          </p:txBody>
        </p:sp>
        <p:sp>
          <p:nvSpPr>
            <p:cNvPr id="46" name="Freeform 46"/>
            <p:cNvSpPr/>
            <p:nvPr/>
          </p:nvSpPr>
          <p:spPr>
            <a:xfrm>
              <a:off x="29341" y="3519067"/>
              <a:ext cx="1434018" cy="1434018"/>
            </a:xfrm>
            <a:custGeom>
              <a:avLst/>
              <a:gdLst/>
              <a:ahLst/>
              <a:cxnLst/>
              <a:rect l="l" t="t" r="r" b="b"/>
              <a:pathLst>
                <a:path w="1434018" h="1434018">
                  <a:moveTo>
                    <a:pt x="0" y="0"/>
                  </a:moveTo>
                  <a:lnTo>
                    <a:pt x="1434018" y="0"/>
                  </a:lnTo>
                  <a:lnTo>
                    <a:pt x="1434018" y="1434019"/>
                  </a:lnTo>
                  <a:lnTo>
                    <a:pt x="0" y="14340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48" name="Freeform 48"/>
            <p:cNvSpPr/>
            <p:nvPr/>
          </p:nvSpPr>
          <p:spPr>
            <a:xfrm>
              <a:off x="479666" y="3907850"/>
              <a:ext cx="533368" cy="656453"/>
            </a:xfrm>
            <a:custGeom>
              <a:avLst/>
              <a:gdLst/>
              <a:ahLst/>
              <a:cxnLst/>
              <a:rect l="l" t="t" r="r" b="b"/>
              <a:pathLst>
                <a:path w="533368" h="656453">
                  <a:moveTo>
                    <a:pt x="0" y="0"/>
                  </a:moveTo>
                  <a:lnTo>
                    <a:pt x="533368" y="0"/>
                  </a:lnTo>
                  <a:lnTo>
                    <a:pt x="533368" y="656453"/>
                  </a:lnTo>
                  <a:lnTo>
                    <a:pt x="0" y="6564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1809058" y="3966679"/>
              <a:ext cx="3112695" cy="45615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873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38">
                  <a:solidFill>
                    <a:srgbClr val="FFFFFF"/>
                  </a:solidFill>
                  <a:latin typeface="Agrandir" panose="020B0604020202020204" charset="0"/>
                  <a:ea typeface="Horizon"/>
                  <a:cs typeface="Horizon"/>
                  <a:sym typeface="Horizon"/>
                </a:rPr>
                <a:t>n</a:t>
              </a:r>
              <a:r>
                <a:rPr kumimoji="0" lang="en-US" sz="1338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randir" panose="020B0604020202020204" charset="0"/>
                  <a:ea typeface="Horizon"/>
                  <a:cs typeface="Horizon"/>
                  <a:sym typeface="Horizon"/>
                </a:rPr>
                <a:t>utrients</a:t>
              </a:r>
              <a:endParaRPr kumimoji="0" lang="en-US" sz="1338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endParaRPr>
            </a:p>
          </p:txBody>
        </p:sp>
      </p:grp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43A781F-7E98-ED8B-3318-C63089D015DB}"/>
              </a:ext>
            </a:extLst>
          </p:cNvPr>
          <p:cNvSpPr txBox="1">
            <a:spLocks/>
          </p:cNvSpPr>
          <p:nvPr/>
        </p:nvSpPr>
        <p:spPr>
          <a:xfrm>
            <a:off x="4304179" y="138774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solidFill>
                  <a:schemeClr val="bg1"/>
                </a:solidFill>
                <a:latin typeface="Agrandir" panose="020B0604020202020204" charset="0"/>
              </a:rPr>
              <a:t>Human needs and products</a:t>
            </a:r>
            <a:endParaRPr lang="en-GB" sz="2000">
              <a:solidFill>
                <a:schemeClr val="bg1"/>
              </a:solidFill>
              <a:latin typeface="Agrandir" panose="020B060402020202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5400000">
            <a:off x="1365845" y="2798894"/>
            <a:ext cx="4144195" cy="321175"/>
          </a:xfrm>
          <a:custGeom>
            <a:avLst/>
            <a:gdLst/>
            <a:ahLst/>
            <a:cxnLst/>
            <a:rect l="l" t="t" r="r" b="b"/>
            <a:pathLst>
              <a:path w="6216293" h="481763">
                <a:moveTo>
                  <a:pt x="0" y="0"/>
                </a:moveTo>
                <a:lnTo>
                  <a:pt x="6216293" y="0"/>
                </a:lnTo>
                <a:lnTo>
                  <a:pt x="6216293" y="481763"/>
                </a:lnTo>
                <a:lnTo>
                  <a:pt x="0" y="4817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3340310" y="1487808"/>
            <a:ext cx="1842146" cy="948705"/>
          </a:xfrm>
          <a:custGeom>
            <a:avLst/>
            <a:gdLst/>
            <a:ahLst/>
            <a:cxnLst/>
            <a:rect l="l" t="t" r="r" b="b"/>
            <a:pathLst>
              <a:path w="2763219" h="1423058">
                <a:moveTo>
                  <a:pt x="0" y="0"/>
                </a:moveTo>
                <a:lnTo>
                  <a:pt x="2763219" y="0"/>
                </a:lnTo>
                <a:lnTo>
                  <a:pt x="2763219" y="1423058"/>
                </a:lnTo>
                <a:lnTo>
                  <a:pt x="0" y="14230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411595" y="1803400"/>
            <a:ext cx="1996090" cy="304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Survive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5208956" y="2876905"/>
            <a:ext cx="4999853" cy="295991"/>
          </a:xfrm>
          <a:custGeom>
            <a:avLst/>
            <a:gdLst/>
            <a:ahLst/>
            <a:cxnLst/>
            <a:rect l="l" t="t" r="r" b="b"/>
            <a:pathLst>
              <a:path w="7499779" h="443987">
                <a:moveTo>
                  <a:pt x="0" y="0"/>
                </a:moveTo>
                <a:lnTo>
                  <a:pt x="7499780" y="0"/>
                </a:lnTo>
                <a:lnTo>
                  <a:pt x="7499780" y="443987"/>
                </a:lnTo>
                <a:lnTo>
                  <a:pt x="0" y="44398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230" b="-3121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560887" y="2556303"/>
            <a:ext cx="1842146" cy="948705"/>
          </a:xfrm>
          <a:custGeom>
            <a:avLst/>
            <a:gdLst/>
            <a:ahLst/>
            <a:cxnLst/>
            <a:rect l="l" t="t" r="r" b="b"/>
            <a:pathLst>
              <a:path w="2763219" h="1423058">
                <a:moveTo>
                  <a:pt x="0" y="0"/>
                </a:moveTo>
                <a:lnTo>
                  <a:pt x="2763218" y="0"/>
                </a:lnTo>
                <a:lnTo>
                  <a:pt x="2763218" y="1423058"/>
                </a:lnTo>
                <a:lnTo>
                  <a:pt x="0" y="142305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689997" y="2879523"/>
            <a:ext cx="1454999" cy="304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1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makes</a:t>
            </a:r>
          </a:p>
        </p:txBody>
      </p:sp>
      <p:sp>
        <p:nvSpPr>
          <p:cNvPr id="9" name="Freeform 9"/>
          <p:cNvSpPr/>
          <p:nvPr/>
        </p:nvSpPr>
        <p:spPr>
          <a:xfrm>
            <a:off x="535392" y="1859280"/>
            <a:ext cx="245591" cy="386758"/>
          </a:xfrm>
          <a:custGeom>
            <a:avLst/>
            <a:gdLst/>
            <a:ahLst/>
            <a:cxnLst/>
            <a:rect l="l" t="t" r="r" b="b"/>
            <a:pathLst>
              <a:path w="368387" h="580137">
                <a:moveTo>
                  <a:pt x="0" y="0"/>
                </a:moveTo>
                <a:lnTo>
                  <a:pt x="368387" y="0"/>
                </a:lnTo>
                <a:lnTo>
                  <a:pt x="368387" y="580137"/>
                </a:lnTo>
                <a:lnTo>
                  <a:pt x="0" y="5801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308432" y="1702905"/>
            <a:ext cx="699509" cy="699509"/>
          </a:xfrm>
          <a:custGeom>
            <a:avLst/>
            <a:gdLst/>
            <a:ahLst/>
            <a:cxnLst/>
            <a:rect l="l" t="t" r="r" b="b"/>
            <a:pathLst>
              <a:path w="1049264" h="1049264">
                <a:moveTo>
                  <a:pt x="0" y="0"/>
                </a:moveTo>
                <a:lnTo>
                  <a:pt x="1049264" y="0"/>
                </a:lnTo>
                <a:lnTo>
                  <a:pt x="1049264" y="1049263"/>
                </a:lnTo>
                <a:lnTo>
                  <a:pt x="0" y="10492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81935" y="1904143"/>
            <a:ext cx="1221595" cy="217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28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5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w</a:t>
            </a:r>
            <a:r>
              <a:rPr kumimoji="0" lang="en-US" sz="1305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ater</a:t>
            </a:r>
            <a:endParaRPr kumimoji="0" lang="en-US" sz="130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08432" y="887384"/>
            <a:ext cx="699509" cy="699509"/>
          </a:xfrm>
          <a:custGeom>
            <a:avLst/>
            <a:gdLst/>
            <a:ahLst/>
            <a:cxnLst/>
            <a:rect l="l" t="t" r="r" b="b"/>
            <a:pathLst>
              <a:path w="1049264" h="1049264">
                <a:moveTo>
                  <a:pt x="0" y="0"/>
                </a:moveTo>
                <a:lnTo>
                  <a:pt x="1049264" y="0"/>
                </a:lnTo>
                <a:lnTo>
                  <a:pt x="1049264" y="1049263"/>
                </a:lnTo>
                <a:lnTo>
                  <a:pt x="0" y="10492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439742" y="1097333"/>
            <a:ext cx="436891" cy="279610"/>
          </a:xfrm>
          <a:custGeom>
            <a:avLst/>
            <a:gdLst/>
            <a:ahLst/>
            <a:cxnLst/>
            <a:rect l="l" t="t" r="r" b="b"/>
            <a:pathLst>
              <a:path w="655337" h="419415">
                <a:moveTo>
                  <a:pt x="0" y="0"/>
                </a:moveTo>
                <a:lnTo>
                  <a:pt x="655336" y="0"/>
                </a:lnTo>
                <a:lnTo>
                  <a:pt x="655336" y="419415"/>
                </a:lnTo>
                <a:lnTo>
                  <a:pt x="0" y="41941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81935" y="1128106"/>
            <a:ext cx="1986925" cy="217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28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5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c</a:t>
            </a:r>
            <a:r>
              <a:rPr kumimoji="0" lang="en-US" sz="1305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arbon</a:t>
            </a:r>
            <a:r>
              <a:rPr kumimoji="0" lang="en-US" sz="130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 dioxide</a:t>
            </a:r>
          </a:p>
        </p:txBody>
      </p:sp>
      <p:sp>
        <p:nvSpPr>
          <p:cNvPr id="17" name="Freeform 17"/>
          <p:cNvSpPr/>
          <p:nvPr/>
        </p:nvSpPr>
        <p:spPr>
          <a:xfrm>
            <a:off x="322600" y="2586564"/>
            <a:ext cx="692415" cy="692415"/>
          </a:xfrm>
          <a:custGeom>
            <a:avLst/>
            <a:gdLst/>
            <a:ahLst/>
            <a:cxnLst/>
            <a:rect l="l" t="t" r="r" b="b"/>
            <a:pathLst>
              <a:path w="1038623" h="1038623">
                <a:moveTo>
                  <a:pt x="0" y="0"/>
                </a:moveTo>
                <a:lnTo>
                  <a:pt x="1038623" y="0"/>
                </a:lnTo>
                <a:lnTo>
                  <a:pt x="1038623" y="1038623"/>
                </a:lnTo>
                <a:lnTo>
                  <a:pt x="0" y="103862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540039" y="2774287"/>
            <a:ext cx="257537" cy="316968"/>
          </a:xfrm>
          <a:custGeom>
            <a:avLst/>
            <a:gdLst/>
            <a:ahLst/>
            <a:cxnLst/>
            <a:rect l="l" t="t" r="r" b="b"/>
            <a:pathLst>
              <a:path w="386305" h="475452">
                <a:moveTo>
                  <a:pt x="0" y="0"/>
                </a:moveTo>
                <a:lnTo>
                  <a:pt x="386305" y="0"/>
                </a:lnTo>
                <a:lnTo>
                  <a:pt x="386305" y="475451"/>
                </a:lnTo>
                <a:lnTo>
                  <a:pt x="0" y="4754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81935" y="2784087"/>
            <a:ext cx="1502964" cy="21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92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n</a:t>
            </a:r>
            <a:r>
              <a:rPr kumimoji="0" lang="en-US" sz="1292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utrients</a:t>
            </a:r>
            <a:endParaRPr kumimoji="0" lang="en-US" sz="1292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4935386" y="1702905"/>
            <a:ext cx="2321229" cy="2475977"/>
          </a:xfrm>
          <a:custGeom>
            <a:avLst/>
            <a:gdLst/>
            <a:ahLst/>
            <a:cxnLst/>
            <a:rect l="l" t="t" r="r" b="b"/>
            <a:pathLst>
              <a:path w="3481843" h="3713966">
                <a:moveTo>
                  <a:pt x="0" y="0"/>
                </a:moveTo>
                <a:lnTo>
                  <a:pt x="3481844" y="0"/>
                </a:lnTo>
                <a:lnTo>
                  <a:pt x="3481844" y="3713966"/>
                </a:lnTo>
                <a:lnTo>
                  <a:pt x="0" y="371396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1167" r="-1010" b="157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339726" y="3463129"/>
            <a:ext cx="692150" cy="692150"/>
            <a:chOff x="0" y="0"/>
            <a:chExt cx="1384300" cy="1384300"/>
          </a:xfrm>
        </p:grpSpPr>
        <p:sp>
          <p:nvSpPr>
            <p:cNvPr id="24" name="Freeform 24"/>
            <p:cNvSpPr/>
            <p:nvPr/>
          </p:nvSpPr>
          <p:spPr>
            <a:xfrm>
              <a:off x="549579" y="288359"/>
              <a:ext cx="285142" cy="803216"/>
            </a:xfrm>
            <a:custGeom>
              <a:avLst/>
              <a:gdLst/>
              <a:ahLst/>
              <a:cxnLst/>
              <a:rect l="l" t="t" r="r" b="b"/>
              <a:pathLst>
                <a:path w="285142" h="803216">
                  <a:moveTo>
                    <a:pt x="0" y="0"/>
                  </a:moveTo>
                  <a:lnTo>
                    <a:pt x="285142" y="0"/>
                  </a:lnTo>
                  <a:lnTo>
                    <a:pt x="285142" y="803216"/>
                  </a:lnTo>
                  <a:lnTo>
                    <a:pt x="0" y="8032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25" name="Freeform 25"/>
            <p:cNvSpPr/>
            <p:nvPr/>
          </p:nvSpPr>
          <p:spPr>
            <a:xfrm>
              <a:off x="0" y="0"/>
              <a:ext cx="1384300" cy="1384300"/>
            </a:xfrm>
            <a:custGeom>
              <a:avLst/>
              <a:gdLst/>
              <a:ahLst/>
              <a:cxnLst/>
              <a:rect l="l" t="t" r="r" b="b"/>
              <a:pathLst>
                <a:path w="1384300" h="1384300">
                  <a:moveTo>
                    <a:pt x="0" y="0"/>
                  </a:moveTo>
                  <a:lnTo>
                    <a:pt x="1384300" y="0"/>
                  </a:lnTo>
                  <a:lnTo>
                    <a:pt x="1384300" y="1384300"/>
                  </a:lnTo>
                  <a:lnTo>
                    <a:pt x="0" y="13843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181935" y="3660529"/>
            <a:ext cx="3246641" cy="21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1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9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t</a:t>
            </a:r>
            <a:r>
              <a:rPr kumimoji="0" lang="en-US" sz="129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emperature</a:t>
            </a:r>
            <a:endParaRPr kumimoji="0" lang="en-US" sz="129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315792" y="4339429"/>
            <a:ext cx="692150" cy="692150"/>
            <a:chOff x="0" y="0"/>
            <a:chExt cx="1384300" cy="13843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84300" cy="1384300"/>
            </a:xfrm>
            <a:custGeom>
              <a:avLst/>
              <a:gdLst/>
              <a:ahLst/>
              <a:cxnLst/>
              <a:rect l="l" t="t" r="r" b="b"/>
              <a:pathLst>
                <a:path w="1384300" h="1384300">
                  <a:moveTo>
                    <a:pt x="0" y="0"/>
                  </a:moveTo>
                  <a:lnTo>
                    <a:pt x="1384300" y="0"/>
                  </a:lnTo>
                  <a:lnTo>
                    <a:pt x="1384300" y="1384300"/>
                  </a:lnTo>
                  <a:lnTo>
                    <a:pt x="0" y="13843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  <p:sp>
          <p:nvSpPr>
            <p:cNvPr id="30" name="Freeform 30"/>
            <p:cNvSpPr/>
            <p:nvPr/>
          </p:nvSpPr>
          <p:spPr>
            <a:xfrm>
              <a:off x="434712" y="375303"/>
              <a:ext cx="514876" cy="633693"/>
            </a:xfrm>
            <a:custGeom>
              <a:avLst/>
              <a:gdLst/>
              <a:ahLst/>
              <a:cxnLst/>
              <a:rect l="l" t="t" r="r" b="b"/>
              <a:pathLst>
                <a:path w="514876" h="633693">
                  <a:moveTo>
                    <a:pt x="0" y="0"/>
                  </a:moveTo>
                  <a:lnTo>
                    <a:pt x="514876" y="0"/>
                  </a:lnTo>
                  <a:lnTo>
                    <a:pt x="514876" y="633694"/>
                  </a:lnTo>
                  <a:lnTo>
                    <a:pt x="0" y="6336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randir" panose="020B0604020202020204" charset="0"/>
                <a:ea typeface="+mn-ea"/>
                <a:cs typeface="+mn-cs"/>
              </a:endParaRP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1181935" y="4536829"/>
            <a:ext cx="2481009" cy="21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1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9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n</a:t>
            </a:r>
            <a:r>
              <a:rPr kumimoji="0" lang="en-US" sz="129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utrients</a:t>
            </a:r>
            <a:endParaRPr kumimoji="0" lang="en-US" sz="129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9484487" y="524974"/>
            <a:ext cx="708563" cy="708563"/>
          </a:xfrm>
          <a:custGeom>
            <a:avLst/>
            <a:gdLst/>
            <a:ahLst/>
            <a:cxnLst/>
            <a:rect l="l" t="t" r="r" b="b"/>
            <a:pathLst>
              <a:path w="1062844" h="1062844">
                <a:moveTo>
                  <a:pt x="0" y="0"/>
                </a:moveTo>
                <a:lnTo>
                  <a:pt x="1062844" y="0"/>
                </a:lnTo>
                <a:lnTo>
                  <a:pt x="1062844" y="1062844"/>
                </a:lnTo>
                <a:lnTo>
                  <a:pt x="0" y="106284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9638400" y="666976"/>
            <a:ext cx="400737" cy="382203"/>
          </a:xfrm>
          <a:custGeom>
            <a:avLst/>
            <a:gdLst/>
            <a:ahLst/>
            <a:cxnLst/>
            <a:rect l="l" t="t" r="r" b="b"/>
            <a:pathLst>
              <a:path w="601106" h="573305">
                <a:moveTo>
                  <a:pt x="0" y="0"/>
                </a:moveTo>
                <a:lnTo>
                  <a:pt x="601106" y="0"/>
                </a:lnTo>
                <a:lnTo>
                  <a:pt x="601106" y="573305"/>
                </a:lnTo>
                <a:lnTo>
                  <a:pt x="0" y="57330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0367611" y="735478"/>
            <a:ext cx="1057686" cy="227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5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f</a:t>
            </a:r>
            <a:r>
              <a:rPr kumimoji="0" lang="en-US" sz="132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ood</a:t>
            </a:r>
            <a:endParaRPr kumimoji="0" lang="en-US" sz="132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36" name="Freeform 36"/>
          <p:cNvSpPr/>
          <p:nvPr/>
        </p:nvSpPr>
        <p:spPr>
          <a:xfrm>
            <a:off x="9484487" y="1375249"/>
            <a:ext cx="708563" cy="708563"/>
          </a:xfrm>
          <a:custGeom>
            <a:avLst/>
            <a:gdLst/>
            <a:ahLst/>
            <a:cxnLst/>
            <a:rect l="l" t="t" r="r" b="b"/>
            <a:pathLst>
              <a:path w="1062844" h="1062844">
                <a:moveTo>
                  <a:pt x="0" y="0"/>
                </a:moveTo>
                <a:lnTo>
                  <a:pt x="1062844" y="0"/>
                </a:lnTo>
                <a:lnTo>
                  <a:pt x="1062844" y="1062844"/>
                </a:lnTo>
                <a:lnTo>
                  <a:pt x="0" y="106284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9654549" y="1589754"/>
            <a:ext cx="368439" cy="279553"/>
          </a:xfrm>
          <a:custGeom>
            <a:avLst/>
            <a:gdLst/>
            <a:ahLst/>
            <a:cxnLst/>
            <a:rect l="l" t="t" r="r" b="b"/>
            <a:pathLst>
              <a:path w="552659" h="419330">
                <a:moveTo>
                  <a:pt x="0" y="0"/>
                </a:moveTo>
                <a:lnTo>
                  <a:pt x="552659" y="0"/>
                </a:lnTo>
                <a:lnTo>
                  <a:pt x="552659" y="419330"/>
                </a:lnTo>
                <a:lnTo>
                  <a:pt x="0" y="41933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0367611" y="1583872"/>
            <a:ext cx="1237405" cy="227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5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o</a:t>
            </a:r>
            <a:r>
              <a:rPr kumimoji="0" lang="en-US" sz="132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xygen</a:t>
            </a:r>
            <a:endParaRPr kumimoji="0" lang="en-US" sz="132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39" name="Freeform 39"/>
          <p:cNvSpPr/>
          <p:nvPr/>
        </p:nvSpPr>
        <p:spPr>
          <a:xfrm>
            <a:off x="9484487" y="2225524"/>
            <a:ext cx="708563" cy="708563"/>
          </a:xfrm>
          <a:custGeom>
            <a:avLst/>
            <a:gdLst/>
            <a:ahLst/>
            <a:cxnLst/>
            <a:rect l="l" t="t" r="r" b="b"/>
            <a:pathLst>
              <a:path w="1062844" h="1062844">
                <a:moveTo>
                  <a:pt x="0" y="0"/>
                </a:moveTo>
                <a:lnTo>
                  <a:pt x="1062844" y="0"/>
                </a:lnTo>
                <a:lnTo>
                  <a:pt x="1062844" y="1062844"/>
                </a:lnTo>
                <a:lnTo>
                  <a:pt x="0" y="106284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1" name="Freeform 41"/>
          <p:cNvSpPr/>
          <p:nvPr/>
        </p:nvSpPr>
        <p:spPr>
          <a:xfrm>
            <a:off x="9714383" y="2383924"/>
            <a:ext cx="248770" cy="391763"/>
          </a:xfrm>
          <a:custGeom>
            <a:avLst/>
            <a:gdLst/>
            <a:ahLst/>
            <a:cxnLst/>
            <a:rect l="l" t="t" r="r" b="b"/>
            <a:pathLst>
              <a:path w="373155" h="587645">
                <a:moveTo>
                  <a:pt x="0" y="0"/>
                </a:moveTo>
                <a:lnTo>
                  <a:pt x="373155" y="0"/>
                </a:lnTo>
                <a:lnTo>
                  <a:pt x="373155" y="587646"/>
                </a:lnTo>
                <a:lnTo>
                  <a:pt x="0" y="5876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0367611" y="2427597"/>
            <a:ext cx="1237405" cy="227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5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w</a:t>
            </a:r>
            <a:r>
              <a:rPr kumimoji="0" lang="en-US" sz="132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ater</a:t>
            </a:r>
            <a:endParaRPr kumimoji="0" lang="en-US" sz="132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43" name="Freeform 43"/>
          <p:cNvSpPr/>
          <p:nvPr/>
        </p:nvSpPr>
        <p:spPr>
          <a:xfrm>
            <a:off x="9484487" y="3075799"/>
            <a:ext cx="708563" cy="708563"/>
          </a:xfrm>
          <a:custGeom>
            <a:avLst/>
            <a:gdLst/>
            <a:ahLst/>
            <a:cxnLst/>
            <a:rect l="l" t="t" r="r" b="b"/>
            <a:pathLst>
              <a:path w="1062844" h="1062844">
                <a:moveTo>
                  <a:pt x="0" y="0"/>
                </a:moveTo>
                <a:lnTo>
                  <a:pt x="1062844" y="0"/>
                </a:lnTo>
                <a:lnTo>
                  <a:pt x="1062844" y="1062843"/>
                </a:lnTo>
                <a:lnTo>
                  <a:pt x="0" y="106284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5" name="Freeform 45"/>
          <p:cNvSpPr/>
          <p:nvPr/>
        </p:nvSpPr>
        <p:spPr>
          <a:xfrm>
            <a:off x="9650503" y="3241815"/>
            <a:ext cx="376531" cy="376531"/>
          </a:xfrm>
          <a:custGeom>
            <a:avLst/>
            <a:gdLst/>
            <a:ahLst/>
            <a:cxnLst/>
            <a:rect l="l" t="t" r="r" b="b"/>
            <a:pathLst>
              <a:path w="564797" h="564797">
                <a:moveTo>
                  <a:pt x="0" y="0"/>
                </a:moveTo>
                <a:lnTo>
                  <a:pt x="564797" y="0"/>
                </a:lnTo>
                <a:lnTo>
                  <a:pt x="564797" y="564797"/>
                </a:lnTo>
                <a:lnTo>
                  <a:pt x="0" y="56479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6" name="Freeform 46"/>
          <p:cNvSpPr/>
          <p:nvPr/>
        </p:nvSpPr>
        <p:spPr>
          <a:xfrm>
            <a:off x="9484487" y="3926074"/>
            <a:ext cx="708563" cy="708563"/>
          </a:xfrm>
          <a:custGeom>
            <a:avLst/>
            <a:gdLst/>
            <a:ahLst/>
            <a:cxnLst/>
            <a:rect l="l" t="t" r="r" b="b"/>
            <a:pathLst>
              <a:path w="1062844" h="1062844">
                <a:moveTo>
                  <a:pt x="0" y="0"/>
                </a:moveTo>
                <a:lnTo>
                  <a:pt x="1062844" y="0"/>
                </a:lnTo>
                <a:lnTo>
                  <a:pt x="1062844" y="1062844"/>
                </a:lnTo>
                <a:lnTo>
                  <a:pt x="0" y="106284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8" name="Freeform 48"/>
          <p:cNvSpPr/>
          <p:nvPr/>
        </p:nvSpPr>
        <p:spPr>
          <a:xfrm>
            <a:off x="9676131" y="4119955"/>
            <a:ext cx="325274" cy="320801"/>
          </a:xfrm>
          <a:custGeom>
            <a:avLst/>
            <a:gdLst/>
            <a:ahLst/>
            <a:cxnLst/>
            <a:rect l="l" t="t" r="r" b="b"/>
            <a:pathLst>
              <a:path w="487911" h="481202">
                <a:moveTo>
                  <a:pt x="0" y="0"/>
                </a:moveTo>
                <a:lnTo>
                  <a:pt x="487911" y="0"/>
                </a:lnTo>
                <a:lnTo>
                  <a:pt x="487911" y="481202"/>
                </a:lnTo>
                <a:lnTo>
                  <a:pt x="0" y="48120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10367611" y="4136579"/>
            <a:ext cx="1606075" cy="227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5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m</a:t>
            </a:r>
            <a:r>
              <a:rPr kumimoji="0" lang="en-US" sz="132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aterials</a:t>
            </a:r>
            <a:endParaRPr kumimoji="0" lang="en-US" sz="132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10367611" y="3271830"/>
            <a:ext cx="1336272" cy="227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51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3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m</a:t>
            </a:r>
            <a:r>
              <a:rPr kumimoji="0" lang="en-US" sz="1323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edicine</a:t>
            </a:r>
            <a:endParaRPr kumimoji="0" lang="en-US" sz="132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randir" panose="020B0604020202020204" charset="0"/>
              <a:ea typeface="Horizon"/>
              <a:cs typeface="Horizon"/>
              <a:sym typeface="Horizon"/>
            </a:endParaRPr>
          </a:p>
        </p:txBody>
      </p:sp>
      <p:sp>
        <p:nvSpPr>
          <p:cNvPr id="51" name="Freeform 51"/>
          <p:cNvSpPr/>
          <p:nvPr/>
        </p:nvSpPr>
        <p:spPr>
          <a:xfrm>
            <a:off x="9499505" y="4791010"/>
            <a:ext cx="745327" cy="745327"/>
          </a:xfrm>
          <a:custGeom>
            <a:avLst/>
            <a:gdLst/>
            <a:ahLst/>
            <a:cxnLst/>
            <a:rect l="l" t="t" r="r" b="b"/>
            <a:pathLst>
              <a:path w="1117991" h="1117991">
                <a:moveTo>
                  <a:pt x="0" y="0"/>
                </a:moveTo>
                <a:lnTo>
                  <a:pt x="1117990" y="0"/>
                </a:lnTo>
                <a:lnTo>
                  <a:pt x="1117990" y="1117991"/>
                </a:lnTo>
                <a:lnTo>
                  <a:pt x="0" y="111799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53" name="Freeform 53"/>
          <p:cNvSpPr/>
          <p:nvPr/>
        </p:nvSpPr>
        <p:spPr>
          <a:xfrm>
            <a:off x="9668759" y="4953431"/>
            <a:ext cx="406819" cy="420485"/>
          </a:xfrm>
          <a:custGeom>
            <a:avLst/>
            <a:gdLst/>
            <a:ahLst/>
            <a:cxnLst/>
            <a:rect l="l" t="t" r="r" b="b"/>
            <a:pathLst>
              <a:path w="610229" h="630728">
                <a:moveTo>
                  <a:pt x="0" y="0"/>
                </a:moveTo>
                <a:lnTo>
                  <a:pt x="610229" y="0"/>
                </a:lnTo>
                <a:lnTo>
                  <a:pt x="610229" y="630728"/>
                </a:lnTo>
                <a:lnTo>
                  <a:pt x="0" y="63072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10367611" y="4746560"/>
            <a:ext cx="1996090" cy="673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0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j</a:t>
            </a:r>
            <a:r>
              <a:rPr kumimoji="0" lang="en-US" sz="13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oy</a:t>
            </a:r>
          </a:p>
          <a:p>
            <a:pPr marL="0" marR="0" lvl="0" indent="0" algn="l" defTabSz="914400" rtl="0" eaLnBrk="1" fontAlgn="auto" latinLnBrk="0" hangingPunct="1">
              <a:lnSpc>
                <a:spcPts val="18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beauty</a:t>
            </a:r>
          </a:p>
          <a:p>
            <a:pPr marL="0" marR="0" lvl="0" indent="0" algn="l" defTabSz="914400" rtl="0" eaLnBrk="1" fontAlgn="auto" latinLnBrk="0" hangingPunct="1">
              <a:lnSpc>
                <a:spcPts val="1848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0">
                <a:solidFill>
                  <a:srgbClr val="FFFFFF"/>
                </a:solidFill>
                <a:latin typeface="Agrandir" panose="020B0604020202020204" charset="0"/>
                <a:ea typeface="Horizon"/>
                <a:cs typeface="Horizon"/>
                <a:sym typeface="Horizon"/>
              </a:rPr>
              <a:t>f</a:t>
            </a:r>
            <a:r>
              <a:rPr kumimoji="0" lang="en-US" sz="132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randir" panose="020B0604020202020204" charset="0"/>
                <a:ea typeface="Horizon"/>
                <a:cs typeface="Horizon"/>
                <a:sym typeface="Horizon"/>
              </a:rPr>
              <a:t>un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659D8C6-97F3-6B93-2E85-1822BE4F4E3F}"/>
              </a:ext>
            </a:extLst>
          </p:cNvPr>
          <p:cNvSpPr txBox="1">
            <a:spLocks/>
          </p:cNvSpPr>
          <p:nvPr/>
        </p:nvSpPr>
        <p:spPr>
          <a:xfrm>
            <a:off x="4304179" y="138774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solidFill>
                  <a:schemeClr val="bg1"/>
                </a:solidFill>
                <a:latin typeface="Agrandir" panose="020B0604020202020204" charset="0"/>
              </a:rPr>
              <a:t>Plant needs and products</a:t>
            </a:r>
            <a:endParaRPr lang="en-GB" sz="2000">
              <a:solidFill>
                <a:schemeClr val="bg1"/>
              </a:solidFill>
              <a:latin typeface="Agrandir" panose="020B060402020202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77EE2F-E963-191D-5956-62C45BFCFF4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62734" y="-110765"/>
            <a:ext cx="14517468" cy="707953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BC8FB71-6F79-9DEE-2B90-D6376891BADF}"/>
              </a:ext>
            </a:extLst>
          </p:cNvPr>
          <p:cNvSpPr txBox="1">
            <a:spLocks/>
          </p:cNvSpPr>
          <p:nvPr/>
        </p:nvSpPr>
        <p:spPr>
          <a:xfrm>
            <a:off x="4304179" y="138774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2000">
              <a:solidFill>
                <a:schemeClr val="bg1"/>
              </a:solidFill>
              <a:latin typeface="Agrandir" panose="020B060402020202020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E31A6-24A6-7A32-664A-C7FE15A0C37D}"/>
              </a:ext>
            </a:extLst>
          </p:cNvPr>
          <p:cNvSpPr txBox="1">
            <a:spLocks/>
          </p:cNvSpPr>
          <p:nvPr/>
        </p:nvSpPr>
        <p:spPr>
          <a:xfrm>
            <a:off x="3419475" y="138774"/>
            <a:ext cx="7905751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solidFill>
                  <a:schemeClr val="bg1"/>
                </a:solidFill>
                <a:latin typeface="Agrandir" panose="020B0604020202020204" charset="0"/>
              </a:rPr>
              <a:t>Plant and Human needs are complementary</a:t>
            </a:r>
            <a:endParaRPr lang="en-GB" sz="2000">
              <a:solidFill>
                <a:schemeClr val="bg1"/>
              </a:solidFill>
              <a:latin typeface="Agrandir" panose="020B0604020202020204" charset="0"/>
            </a:endParaRP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7797279A-0F1A-3124-0472-B13E41585625}"/>
              </a:ext>
            </a:extLst>
          </p:cNvPr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randir" panose="020B060402020202020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0877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1343025"/>
            <a:ext cx="6162674" cy="4124325"/>
          </a:xfrm>
          <a:custGeom>
            <a:avLst/>
            <a:gdLst/>
            <a:ahLst/>
            <a:cxnLst/>
            <a:rect l="l" t="t" r="r" b="b"/>
            <a:pathLst>
              <a:path w="18509869" h="10411801">
                <a:moveTo>
                  <a:pt x="0" y="0"/>
                </a:moveTo>
                <a:lnTo>
                  <a:pt x="18509869" y="0"/>
                </a:lnTo>
                <a:lnTo>
                  <a:pt x="18509869" y="10411801"/>
                </a:lnTo>
                <a:lnTo>
                  <a:pt x="0" y="1041180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3" name="Freeform 3"/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F2EEEBA-3F99-1C21-8C76-B85CBC7126D8}"/>
              </a:ext>
            </a:extLst>
          </p:cNvPr>
          <p:cNvSpPr txBox="1">
            <a:spLocks/>
          </p:cNvSpPr>
          <p:nvPr/>
        </p:nvSpPr>
        <p:spPr>
          <a:xfrm>
            <a:off x="2676525" y="182537"/>
            <a:ext cx="6838950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400" b="1">
                <a:latin typeface="Agrandir" panose="020B0604020202020204" charset="0"/>
              </a:rPr>
              <a:t>Inside the International Space Station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8E7F75-6287-3129-494A-6196A0009CBA}"/>
              </a:ext>
            </a:extLst>
          </p:cNvPr>
          <p:cNvSpPr txBox="1"/>
          <p:nvPr/>
        </p:nvSpPr>
        <p:spPr>
          <a:xfrm>
            <a:off x="6315074" y="1343025"/>
            <a:ext cx="5876925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We will need plants for oxygen, food, materials and joy.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We need to be very careful and mindful of: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Using resources- </a:t>
            </a:r>
            <a:r>
              <a:rPr lang="en-AU" sz="2000" err="1">
                <a:solidFill>
                  <a:srgbClr val="4166AE"/>
                </a:solidFill>
                <a:latin typeface="Agrandir" panose="020B0604020202020204" charset="0"/>
              </a:rPr>
              <a:t>e.g</a:t>
            </a: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 how much nutrients and light we use to grow space plants.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Speed of growth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Yield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Nutrition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Taste and sensory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Monitoring plants</a:t>
            </a:r>
          </a:p>
          <a:p>
            <a:endParaRPr lang="en-A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685925"/>
            <a:ext cx="6096000" cy="35814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3" name="Freeform 3"/>
          <p:cNvSpPr/>
          <p:nvPr/>
        </p:nvSpPr>
        <p:spPr>
          <a:xfrm>
            <a:off x="11411061" y="6021877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2B219E-5D08-DA14-32AA-B9742F7B340D}"/>
              </a:ext>
            </a:extLst>
          </p:cNvPr>
          <p:cNvSpPr txBox="1">
            <a:spLocks/>
          </p:cNvSpPr>
          <p:nvPr/>
        </p:nvSpPr>
        <p:spPr>
          <a:xfrm>
            <a:off x="2256864" y="182537"/>
            <a:ext cx="4839822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2400" b="1">
                <a:latin typeface="Agrandir" panose="020B0604020202020204" charset="0"/>
              </a:rPr>
              <a:t>Current astronaut food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5DA93F-C379-CCD1-BE99-606F781C45C5}"/>
              </a:ext>
            </a:extLst>
          </p:cNvPr>
          <p:cNvSpPr txBox="1"/>
          <p:nvPr/>
        </p:nvSpPr>
        <p:spPr>
          <a:xfrm>
            <a:off x="6619875" y="1676400"/>
            <a:ext cx="4791185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Food for astronauts is currently nutritionally suitable for short flight - but will not be for long flights.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Its tough being an astronaut – they get menu fatigue- bored of eating similar things and without much texture like crunch.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 charset="0"/>
              </a:rPr>
              <a:t>Astronauts loved growing plants for experiment on the internation space – biophilia the love of green spaces - can help with astronaut wellness and mental health. 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 charset="0"/>
            </a:endParaRPr>
          </a:p>
          <a:p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" y="1354009"/>
            <a:ext cx="6095998" cy="3446591"/>
          </a:xfrm>
          <a:custGeom>
            <a:avLst/>
            <a:gdLst/>
            <a:ahLst/>
            <a:cxnLst/>
            <a:rect l="l" t="t" r="r" b="b"/>
            <a:pathLst>
              <a:path w="19277651" h="10234713">
                <a:moveTo>
                  <a:pt x="0" y="0"/>
                </a:moveTo>
                <a:lnTo>
                  <a:pt x="19277651" y="0"/>
                </a:lnTo>
                <a:lnTo>
                  <a:pt x="19277651" y="10234713"/>
                </a:lnTo>
                <a:lnTo>
                  <a:pt x="0" y="10234713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3" name="Freeform 3"/>
          <p:cNvSpPr/>
          <p:nvPr/>
        </p:nvSpPr>
        <p:spPr>
          <a:xfrm>
            <a:off x="11411061" y="-30580"/>
            <a:ext cx="780939" cy="836123"/>
          </a:xfrm>
          <a:custGeom>
            <a:avLst/>
            <a:gdLst/>
            <a:ahLst/>
            <a:cxnLst/>
            <a:rect l="l" t="t" r="r" b="b"/>
            <a:pathLst>
              <a:path w="1171409" h="1254185">
                <a:moveTo>
                  <a:pt x="0" y="0"/>
                </a:moveTo>
                <a:lnTo>
                  <a:pt x="1171409" y="0"/>
                </a:lnTo>
                <a:lnTo>
                  <a:pt x="1171409" y="1254185"/>
                </a:lnTo>
                <a:lnTo>
                  <a:pt x="0" y="125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 sz="120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992D04-2304-E630-BF88-626917BC91DF}"/>
              </a:ext>
            </a:extLst>
          </p:cNvPr>
          <p:cNvSpPr txBox="1">
            <a:spLocks/>
          </p:cNvSpPr>
          <p:nvPr/>
        </p:nvSpPr>
        <p:spPr>
          <a:xfrm>
            <a:off x="3405188" y="182537"/>
            <a:ext cx="5381625" cy="802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2400" b="1">
                <a:latin typeface="Agrandir" panose="020B0604020202020204" charset="0"/>
              </a:rPr>
              <a:t>What Plants for Space aim accomplish</a:t>
            </a:r>
            <a:endParaRPr lang="en-GB" sz="2000">
              <a:latin typeface="Agrandir" panose="020B060402020202020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0CDD8E-D15B-44F3-57E1-C2F4E2A43A65}"/>
              </a:ext>
            </a:extLst>
          </p:cNvPr>
          <p:cNvSpPr txBox="1"/>
          <p:nvPr/>
        </p:nvSpPr>
        <p:spPr>
          <a:xfrm>
            <a:off x="6257925" y="801914"/>
            <a:ext cx="553402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The science missions are to make:</a:t>
            </a:r>
          </a:p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1. Zero waste plants that are optimised to low resource conditions.</a:t>
            </a:r>
          </a:p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2. Plants that can provide complete nutrition (all the nutrients humans need)</a:t>
            </a:r>
          </a:p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3.On demand medicine and bioplastic production.</a:t>
            </a:r>
          </a:p>
          <a:p>
            <a:endParaRPr lang="en-AU" sz="2000">
              <a:solidFill>
                <a:srgbClr val="4166AE"/>
              </a:solidFill>
              <a:latin typeface="Agrandir" panose="020B0604020202020204"/>
            </a:endParaRPr>
          </a:p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This picture 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People being together,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Food preparation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Food cultivation (at the back in shelves) in vertical Farms (controlled environment agriculture)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Spotlights on technology e.g. 3D printing and automated robots.</a:t>
            </a:r>
          </a:p>
          <a:p>
            <a:endParaRPr lang="en-AU" sz="2000">
              <a:latin typeface="Agrandir" panose="020B0604020202020204"/>
            </a:endParaRPr>
          </a:p>
          <a:p>
            <a:endParaRPr lang="en-AU" sz="2000">
              <a:latin typeface="Agrandir" panose="020B0604020202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2350AC-9E40-890E-F068-7C5F65B4FDAD}"/>
              </a:ext>
            </a:extLst>
          </p:cNvPr>
          <p:cNvSpPr txBox="1"/>
          <p:nvPr/>
        </p:nvSpPr>
        <p:spPr>
          <a:xfrm>
            <a:off x="400050" y="4815393"/>
            <a:ext cx="55340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P4S are looking at the:</a:t>
            </a:r>
          </a:p>
          <a:p>
            <a:r>
              <a:rPr lang="en-AU" sz="2000">
                <a:solidFill>
                  <a:srgbClr val="4166AE"/>
                </a:solidFill>
                <a:latin typeface="Agrandir" panose="020B0604020202020204"/>
              </a:rPr>
              <a:t> plants, processes, foods and people.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1988b25-eefa-46cb-8afe-f90b0b0d87dc">
      <Terms xmlns="http://schemas.microsoft.com/office/infopath/2007/PartnerControls"/>
    </lcf76f155ced4ddcb4097134ff3c332f>
    <TaxCatchAll xmlns="66960478-7c18-4c35-a24f-17ac218e55d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5399FD91D8084389B2396783060B55" ma:contentTypeVersion="16" ma:contentTypeDescription="Create a new document." ma:contentTypeScope="" ma:versionID="0ab2ff5cc267cf1dc706e49e757a2656">
  <xsd:schema xmlns:xsd="http://www.w3.org/2001/XMLSchema" xmlns:xs="http://www.w3.org/2001/XMLSchema" xmlns:p="http://schemas.microsoft.com/office/2006/metadata/properties" xmlns:ns2="91988b25-eefa-46cb-8afe-f90b0b0d87dc" xmlns:ns3="66960478-7c18-4c35-a24f-17ac218e55db" targetNamespace="http://schemas.microsoft.com/office/2006/metadata/properties" ma:root="true" ma:fieldsID="8f3318bc69770733623e219e019e2b5c" ns2:_="" ns3:_="">
    <xsd:import namespace="91988b25-eefa-46cb-8afe-f90b0b0d87dc"/>
    <xsd:import namespace="66960478-7c18-4c35-a24f-17ac218e55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ServiceSearchProperties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988b25-eefa-46cb-8afe-f90b0b0d87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560fd02-aa12-447b-bf2e-34c9e57d035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960478-7c18-4c35-a24f-17ac218e55d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69234d9d-d350-4906-af12-6c6455eaf621}" ma:internalName="TaxCatchAll" ma:showField="CatchAllData" ma:web="66960478-7c18-4c35-a24f-17ac218e55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73B3EA-CAFC-42F2-B232-0435D127CC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87BB44-7B2F-427E-9A19-F4EEB142E8F9}">
  <ds:schemaRefs>
    <ds:schemaRef ds:uri="http://schemas.microsoft.com/office/infopath/2007/PartnerControls"/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91988b25-eefa-46cb-8afe-f90b0b0d87dc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66960478-7c18-4c35-a24f-17ac218e55db"/>
  </ds:schemaRefs>
</ds:datastoreItem>
</file>

<file path=customXml/itemProps3.xml><?xml version="1.0" encoding="utf-8"?>
<ds:datastoreItem xmlns:ds="http://schemas.openxmlformats.org/officeDocument/2006/customXml" ds:itemID="{A73E6E5A-99B4-4AB3-ADA7-C7A7C65E9029}">
  <ds:schemaRefs>
    <ds:schemaRef ds:uri="66960478-7c18-4c35-a24f-17ac218e55db"/>
    <ds:schemaRef ds:uri="91988b25-eefa-46cb-8afe-f90b0b0d87d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2124</Words>
  <Application>Microsoft Office PowerPoint</Application>
  <PresentationFormat>Widescreen</PresentationFormat>
  <Paragraphs>414</Paragraphs>
  <Slides>38</Slides>
  <Notes>2</Notes>
  <HiddenSlides>0</HiddenSlides>
  <MMClips>2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Agrandir</vt:lpstr>
      <vt:lpstr>Aptos</vt:lpstr>
      <vt:lpstr>Aptos Display</vt:lpstr>
      <vt:lpstr>Arial</vt:lpstr>
      <vt:lpstr>Calibri</vt:lpstr>
      <vt:lpstr>Furore</vt:lpstr>
      <vt:lpstr>Horizon</vt:lpstr>
      <vt:lpstr>VIC-Bold</vt:lpstr>
      <vt:lpstr>VIC-Regular</vt:lpstr>
      <vt:lpstr>Office Theme</vt:lpstr>
      <vt:lpstr>1_Office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Frazer Thorpe</dc:creator>
  <cp:lastModifiedBy>Douglas Bair</cp:lastModifiedBy>
  <cp:revision>6</cp:revision>
  <cp:lastPrinted>2025-10-28T03:53:51Z</cp:lastPrinted>
  <dcterms:created xsi:type="dcterms:W3CDTF">2025-10-12T23:25:15Z</dcterms:created>
  <dcterms:modified xsi:type="dcterms:W3CDTF">2026-08-06T05:58:38Z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0x010100465399FD91D8084389B2396783060B55</vt:lpwstr>
  </property>
  <property fmtid="{D5CDD505-2E9C-101B-9397-08002B2CF9AE}" pid="3" name="MediaServiceImageTags">
    <vt:lpwstr/>
  </property>
</Properties>
</file>